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Nunito"/>
      <p:regular r:id="rId64"/>
      <p:bold r:id="rId65"/>
      <p:italic r:id="rId66"/>
      <p:boldItalic r:id="rId67"/>
    </p:embeddedFont>
    <p:embeddedFont>
      <p:font typeface="Lato"/>
      <p:regular r:id="rId68"/>
      <p:bold r:id="rId69"/>
      <p:italic r:id="rId70"/>
      <p:boldItalic r:id="rId71"/>
    </p:embeddedFont>
    <p:embeddedFont>
      <p:font typeface="Maven Pro"/>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5E7685-3B0D-44A4-A132-66BD0344D804}">
  <a:tblStyle styleId="{325E7685-3B0D-44A4-A132-66BD0344D8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venPro-bold.fntdata"/><Relationship Id="rId72" Type="http://schemas.openxmlformats.org/officeDocument/2006/relationships/font" Target="fonts/MavenPr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Nuni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Nunito-italic.fntdata"/><Relationship Id="rId21" Type="http://schemas.openxmlformats.org/officeDocument/2006/relationships/slide" Target="slides/slide15.xml"/><Relationship Id="rId65" Type="http://schemas.openxmlformats.org/officeDocument/2006/relationships/font" Target="fonts/Nuni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Nuni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b714051ba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b714051ba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b714051ba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b714051ba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b714051ba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b714051ba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b714051ba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b714051ba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feea60a9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feea60a9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b714051ba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b714051ba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b714051ba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b714051ba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1b714051ba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1b714051ba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b714051ba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b714051ba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b714051ba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b714051ba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b714051ba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b714051ba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b714051ba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b714051ba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b714051ba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b714051ba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b714051ba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b714051ba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dfeea60a9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dfeea60a9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1b714051ba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1b714051ba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1b714051ba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1b714051ba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feea60a9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feea60a9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dfeea60a9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dfeea60a9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b714051ba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1b714051ba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1b714051ba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1b714051ba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b714051ba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b714051ba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dfeea60a9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dfeea60a9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b714051ba_0_2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b714051ba_0_2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dfeea60a9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dfeea60a9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dfeea60a9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dfeea60a9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dfeea60a9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dfeea60a9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b714051ba_0_2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b714051ba_0_2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dfeea60a9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feea60a9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dfeea60a9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dfeea60a9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dfeea60a94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dfeea60a94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1b714051ba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b714051ba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b714051ba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b714051ba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b714051ba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b714051ba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1b714051ba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1b714051ba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dfeea60a9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dfeea60a9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dfeea60a9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dfeea60a9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dfeea60a9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dfeea60a9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dfeea60a9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dfeea60a9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dfeea60a9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dfeea60a9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dfeea60a9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dfeea60a9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dfeea60a9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dfeea60a9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dfeea60a9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dfeea60a9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b714051ba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b714051ba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dfeea60a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dfeea60a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dfeea60a9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dfeea60a9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dfeea60a94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dfeea60a94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dfeea60a94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dfeea60a9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2a8b8cdc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2a8b8cdc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2a8b8cdc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2a8b8cdc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2a8b8cdc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2a8b8cdc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2a8b8cdc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2a8b8cdc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b714051ba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b714051ba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b714051ba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b714051ba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b714051b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b714051b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b714051ba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1b714051ba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11.png"/><Relationship Id="rId22" Type="http://schemas.openxmlformats.org/officeDocument/2006/relationships/image" Target="../media/image18.png"/><Relationship Id="rId10" Type="http://schemas.openxmlformats.org/officeDocument/2006/relationships/image" Target="../media/image9.png"/><Relationship Id="rId21" Type="http://schemas.openxmlformats.org/officeDocument/2006/relationships/image" Target="../media/image22.png"/><Relationship Id="rId13" Type="http://schemas.openxmlformats.org/officeDocument/2006/relationships/image" Target="../media/image5.png"/><Relationship Id="rId24" Type="http://schemas.openxmlformats.org/officeDocument/2006/relationships/image" Target="../media/image26.png"/><Relationship Id="rId12" Type="http://schemas.openxmlformats.org/officeDocument/2006/relationships/image" Target="../media/image2.png"/><Relationship Id="rId23" Type="http://schemas.openxmlformats.org/officeDocument/2006/relationships/image" Target="../media/image25.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14.png"/><Relationship Id="rId17" Type="http://schemas.openxmlformats.org/officeDocument/2006/relationships/image" Target="../media/image8.png"/><Relationship Id="rId16" Type="http://schemas.openxmlformats.org/officeDocument/2006/relationships/image" Target="../media/image4.png"/><Relationship Id="rId5" Type="http://schemas.openxmlformats.org/officeDocument/2006/relationships/image" Target="../media/image17.png"/><Relationship Id="rId19" Type="http://schemas.openxmlformats.org/officeDocument/2006/relationships/image" Target="../media/image10.png"/><Relationship Id="rId6" Type="http://schemas.openxmlformats.org/officeDocument/2006/relationships/image" Target="../media/image1.png"/><Relationship Id="rId18" Type="http://schemas.openxmlformats.org/officeDocument/2006/relationships/image" Target="../media/image16.png"/><Relationship Id="rId7" Type="http://schemas.openxmlformats.org/officeDocument/2006/relationships/image" Target="../media/image6.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 to Nextflow</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Akshai Parakkal Sreenivasan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Usage</a:t>
            </a:r>
            <a:endParaRPr/>
          </a:p>
        </p:txBody>
      </p:sp>
      <p:sp>
        <p:nvSpPr>
          <p:cNvPr id="365" name="Google Shape;365;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
              <a:t>The Nextflow script is </a:t>
            </a:r>
            <a:r>
              <a:rPr lang="en"/>
              <a:t>usually</a:t>
            </a:r>
            <a:r>
              <a:rPr lang="en"/>
              <a:t> saved in a file called </a:t>
            </a:r>
            <a:r>
              <a:rPr b="1" lang="en"/>
              <a:t>main.nf</a:t>
            </a:r>
            <a:endParaRPr b="1"/>
          </a:p>
          <a:p>
            <a:pPr indent="-311150" lvl="0" marL="457200" rtl="0" algn="l">
              <a:lnSpc>
                <a:spcPct val="150000"/>
              </a:lnSpc>
              <a:spcBef>
                <a:spcPts val="0"/>
              </a:spcBef>
              <a:spcAft>
                <a:spcPts val="0"/>
              </a:spcAft>
              <a:buSzPts val="1300"/>
              <a:buChar char="●"/>
            </a:pPr>
            <a:r>
              <a:rPr lang="en"/>
              <a:t>The script is run using</a:t>
            </a:r>
            <a:endParaRPr/>
          </a:p>
          <a:p>
            <a:pPr indent="-298450" lvl="1" marL="914400" rtl="0" algn="l">
              <a:lnSpc>
                <a:spcPct val="150000"/>
              </a:lnSpc>
              <a:spcBef>
                <a:spcPts val="0"/>
              </a:spcBef>
              <a:spcAft>
                <a:spcPts val="0"/>
              </a:spcAft>
              <a:buSzPts val="1100"/>
              <a:buChar char="○"/>
            </a:pPr>
            <a:r>
              <a:rPr b="1" i="1" lang="en"/>
              <a:t>nextflow run main.nf</a:t>
            </a:r>
            <a:endParaRPr b="1" i="1"/>
          </a:p>
          <a:p>
            <a:pPr indent="-298450" lvl="1" marL="914400" rtl="0" algn="l">
              <a:lnSpc>
                <a:spcPct val="150000"/>
              </a:lnSpc>
              <a:spcBef>
                <a:spcPts val="0"/>
              </a:spcBef>
              <a:spcAft>
                <a:spcPts val="0"/>
              </a:spcAft>
              <a:buSzPts val="1100"/>
              <a:buChar char="○"/>
            </a:pPr>
            <a:r>
              <a:rPr b="1" i="1" lang="en"/>
              <a:t>nextflow main.nf</a:t>
            </a:r>
            <a:endParaRPr b="1" i="1"/>
          </a:p>
          <a:p>
            <a:pPr indent="-311150" lvl="0" marL="457200" rtl="0" algn="l">
              <a:lnSpc>
                <a:spcPct val="150000"/>
              </a:lnSpc>
              <a:spcBef>
                <a:spcPts val="0"/>
              </a:spcBef>
              <a:spcAft>
                <a:spcPts val="0"/>
              </a:spcAft>
              <a:buSzPts val="1300"/>
              <a:buChar char="●"/>
            </a:pPr>
            <a:r>
              <a:rPr lang="en"/>
              <a:t>To resume an unfinished pipeline</a:t>
            </a:r>
            <a:endParaRPr/>
          </a:p>
          <a:p>
            <a:pPr indent="-298450" lvl="1" marL="914400" rtl="0" algn="l">
              <a:lnSpc>
                <a:spcPct val="150000"/>
              </a:lnSpc>
              <a:spcBef>
                <a:spcPts val="0"/>
              </a:spcBef>
              <a:spcAft>
                <a:spcPts val="0"/>
              </a:spcAft>
              <a:buSzPts val="1100"/>
              <a:buChar char="○"/>
            </a:pPr>
            <a:r>
              <a:rPr b="1" i="1" lang="en"/>
              <a:t>nextflow main.nf -resume</a:t>
            </a:r>
            <a:endParaRPr i="1"/>
          </a:p>
          <a:p>
            <a:pPr indent="-311150" lvl="0" marL="457200" rtl="0" algn="l">
              <a:lnSpc>
                <a:spcPct val="150000"/>
              </a:lnSpc>
              <a:spcBef>
                <a:spcPts val="0"/>
              </a:spcBef>
              <a:spcAft>
                <a:spcPts val="0"/>
              </a:spcAft>
              <a:buSzPts val="1300"/>
              <a:buChar char="●"/>
            </a:pPr>
            <a:r>
              <a:rPr lang="en"/>
              <a:t>Parameters are passed using</a:t>
            </a:r>
            <a:endParaRPr/>
          </a:p>
          <a:p>
            <a:pPr indent="-298450" lvl="1" marL="914400" rtl="0" algn="l">
              <a:lnSpc>
                <a:spcPct val="150000"/>
              </a:lnSpc>
              <a:spcBef>
                <a:spcPts val="0"/>
              </a:spcBef>
              <a:spcAft>
                <a:spcPts val="0"/>
              </a:spcAft>
              <a:buSzPts val="1100"/>
              <a:buChar char="○"/>
            </a:pPr>
            <a:r>
              <a:rPr b="1" i="1" lang="en"/>
              <a:t>n</a:t>
            </a:r>
            <a:r>
              <a:rPr b="1" i="1" lang="en"/>
              <a:t>extflow main.nf  --param_name1 parameter1  --param_name2 parameter2 -resume</a:t>
            </a:r>
            <a:endParaRPr b="1" i="1"/>
          </a:p>
          <a:p>
            <a:pPr indent="-298450" lvl="2" marL="1371600" rtl="0" algn="l">
              <a:lnSpc>
                <a:spcPct val="150000"/>
              </a:lnSpc>
              <a:spcBef>
                <a:spcPts val="0"/>
              </a:spcBef>
              <a:spcAft>
                <a:spcPts val="0"/>
              </a:spcAft>
              <a:buSzPts val="1100"/>
              <a:buChar char="■"/>
            </a:pPr>
            <a:r>
              <a:rPr b="1" lang="en"/>
              <a:t>Eg:</a:t>
            </a:r>
            <a:r>
              <a:rPr b="1" i="1" lang="en"/>
              <a:t> nextflow main.nf --greeting “hello world”</a:t>
            </a:r>
            <a:endParaRPr b="1"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Basics</a:t>
            </a:r>
            <a:endParaRPr/>
          </a:p>
        </p:txBody>
      </p:sp>
      <p:sp>
        <p:nvSpPr>
          <p:cNvPr id="371" name="Google Shape;371;p23"/>
          <p:cNvSpPr txBox="1"/>
          <p:nvPr>
            <p:ph idx="1" type="body"/>
          </p:nvPr>
        </p:nvSpPr>
        <p:spPr>
          <a:xfrm>
            <a:off x="230550" y="1488850"/>
            <a:ext cx="7825800" cy="1853100"/>
          </a:xfrm>
          <a:prstGeom prst="rect">
            <a:avLst/>
          </a:prstGeom>
        </p:spPr>
        <p:txBody>
          <a:bodyPr anchorCtr="0" anchor="t" bIns="91425" lIns="91425" spcFirstLastPara="1" rIns="91425" wrap="square" tIns="91425">
            <a:normAutofit lnSpcReduction="20000"/>
          </a:bodyPr>
          <a:lstStyle/>
          <a:p>
            <a:pPr indent="-311150" lvl="0" marL="457200" rtl="0" algn="l">
              <a:lnSpc>
                <a:spcPct val="150000"/>
              </a:lnSpc>
              <a:spcBef>
                <a:spcPts val="0"/>
              </a:spcBef>
              <a:spcAft>
                <a:spcPts val="0"/>
              </a:spcAft>
              <a:buSzPts val="1300"/>
              <a:buChar char="●"/>
            </a:pPr>
            <a:r>
              <a:rPr b="1" lang="en"/>
              <a:t>Channels</a:t>
            </a:r>
            <a:r>
              <a:rPr lang="en"/>
              <a:t>: They connect tasks/process to each other </a:t>
            </a:r>
            <a:r>
              <a:rPr lang="en"/>
              <a:t>or</a:t>
            </a:r>
            <a:r>
              <a:rPr lang="en"/>
              <a:t> apply data transformation</a:t>
            </a:r>
            <a:endParaRPr/>
          </a:p>
          <a:p>
            <a:pPr indent="-298450" lvl="1" marL="914400" rtl="0" algn="l">
              <a:lnSpc>
                <a:spcPct val="150000"/>
              </a:lnSpc>
              <a:spcBef>
                <a:spcPts val="0"/>
              </a:spcBef>
              <a:spcAft>
                <a:spcPts val="0"/>
              </a:spcAft>
              <a:buSzPts val="1100"/>
              <a:buChar char="○"/>
            </a:pPr>
            <a:r>
              <a:rPr lang="en"/>
              <a:t>Two types i) Queue channel ii) Value channel</a:t>
            </a:r>
            <a:endParaRPr/>
          </a:p>
          <a:p>
            <a:pPr indent="-311150" lvl="0" marL="457200" rtl="0" algn="l">
              <a:lnSpc>
                <a:spcPct val="150000"/>
              </a:lnSpc>
              <a:spcBef>
                <a:spcPts val="0"/>
              </a:spcBef>
              <a:spcAft>
                <a:spcPts val="0"/>
              </a:spcAft>
              <a:buSzPts val="1300"/>
              <a:buChar char="●"/>
            </a:pPr>
            <a:r>
              <a:rPr b="1" lang="en"/>
              <a:t>Processes</a:t>
            </a:r>
            <a:r>
              <a:rPr lang="en"/>
              <a:t>: To run any script</a:t>
            </a:r>
            <a:endParaRPr/>
          </a:p>
          <a:p>
            <a:pPr indent="-298450" lvl="1" marL="914400" rtl="0" algn="l">
              <a:lnSpc>
                <a:spcPct val="150000"/>
              </a:lnSpc>
              <a:spcBef>
                <a:spcPts val="0"/>
              </a:spcBef>
              <a:spcAft>
                <a:spcPts val="0"/>
              </a:spcAft>
              <a:buSzPts val="1100"/>
              <a:buChar char="○"/>
            </a:pPr>
            <a:r>
              <a:rPr lang="en"/>
              <a:t>May contain five definition blocks</a:t>
            </a:r>
            <a:endParaRPr/>
          </a:p>
          <a:p>
            <a:pPr indent="-298450" lvl="2" marL="1371600" rtl="0" algn="l">
              <a:lnSpc>
                <a:spcPct val="150000"/>
              </a:lnSpc>
              <a:spcBef>
                <a:spcPts val="0"/>
              </a:spcBef>
              <a:spcAft>
                <a:spcPts val="0"/>
              </a:spcAft>
              <a:buSzPts val="1100"/>
              <a:buChar char="■"/>
            </a:pPr>
            <a:r>
              <a:rPr lang="en"/>
              <a:t>Directives, Input, Output, When, Script</a:t>
            </a:r>
            <a:endParaRPr/>
          </a:p>
          <a:p>
            <a:pPr indent="-311150" lvl="0" marL="457200" rtl="0" algn="l">
              <a:lnSpc>
                <a:spcPct val="150000"/>
              </a:lnSpc>
              <a:spcBef>
                <a:spcPts val="0"/>
              </a:spcBef>
              <a:spcAft>
                <a:spcPts val="0"/>
              </a:spcAft>
              <a:buSzPts val="1300"/>
              <a:buChar char="●"/>
            </a:pPr>
            <a:r>
              <a:rPr b="1" lang="en"/>
              <a:t>Operators</a:t>
            </a:r>
            <a:r>
              <a:rPr lang="en"/>
              <a:t>: Connect and transforms channels content</a:t>
            </a:r>
            <a:endParaRPr/>
          </a:p>
          <a:p>
            <a:pPr indent="-298450" lvl="1" marL="914400" rtl="0" algn="l">
              <a:lnSpc>
                <a:spcPct val="150000"/>
              </a:lnSpc>
              <a:spcBef>
                <a:spcPts val="0"/>
              </a:spcBef>
              <a:spcAft>
                <a:spcPts val="0"/>
              </a:spcAft>
              <a:buSzPts val="1100"/>
              <a:buChar char="○"/>
            </a:pPr>
            <a:r>
              <a:rPr lang="en"/>
              <a:t>Eg. collect, flatten</a:t>
            </a:r>
            <a:endParaRPr/>
          </a:p>
        </p:txBody>
      </p:sp>
      <p:pic>
        <p:nvPicPr>
          <p:cNvPr id="372" name="Google Shape;372;p23"/>
          <p:cNvPicPr preferRelativeResize="0"/>
          <p:nvPr/>
        </p:nvPicPr>
        <p:blipFill>
          <a:blip r:embed="rId3">
            <a:alphaModFix/>
          </a:blip>
          <a:stretch>
            <a:fillRect/>
          </a:stretch>
        </p:blipFill>
        <p:spPr>
          <a:xfrm>
            <a:off x="723625" y="3290325"/>
            <a:ext cx="7962975" cy="185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Channels</a:t>
            </a:r>
            <a:endParaRPr/>
          </a:p>
        </p:txBody>
      </p:sp>
      <p:sp>
        <p:nvSpPr>
          <p:cNvPr id="378" name="Google Shape;378;p24"/>
          <p:cNvSpPr txBox="1"/>
          <p:nvPr>
            <p:ph idx="1" type="body"/>
          </p:nvPr>
        </p:nvSpPr>
        <p:spPr>
          <a:xfrm>
            <a:off x="0" y="1445475"/>
            <a:ext cx="8807700" cy="33933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Channels connect one process to another</a:t>
            </a:r>
            <a:endParaRPr sz="1400"/>
          </a:p>
          <a:p>
            <a:pPr indent="-317500" lvl="0" marL="457200" rtl="0" algn="l">
              <a:lnSpc>
                <a:spcPct val="150000"/>
              </a:lnSpc>
              <a:spcBef>
                <a:spcPts val="0"/>
              </a:spcBef>
              <a:spcAft>
                <a:spcPts val="0"/>
              </a:spcAft>
              <a:buSzPts val="1400"/>
              <a:buChar char="●"/>
            </a:pPr>
            <a:r>
              <a:rPr lang="en" sz="1400"/>
              <a:t>Consider as data is flowed through the channels and the </a:t>
            </a:r>
            <a:r>
              <a:rPr lang="en" sz="1400"/>
              <a:t>receiving</a:t>
            </a:r>
            <a:r>
              <a:rPr lang="en" sz="1400"/>
              <a:t> process will do necessary operation on it</a:t>
            </a:r>
            <a:endParaRPr sz="1400"/>
          </a:p>
          <a:p>
            <a:pPr indent="-317500" lvl="0" marL="457200" rtl="0" algn="l">
              <a:lnSpc>
                <a:spcPct val="150000"/>
              </a:lnSpc>
              <a:spcBef>
                <a:spcPts val="0"/>
              </a:spcBef>
              <a:spcAft>
                <a:spcPts val="0"/>
              </a:spcAft>
              <a:buSzPts val="1400"/>
              <a:buChar char="●"/>
            </a:pPr>
            <a:r>
              <a:rPr lang="en" sz="1400"/>
              <a:t>The channels can contain different types of data based on how it is defined</a:t>
            </a:r>
            <a:endParaRPr sz="1400"/>
          </a:p>
          <a:p>
            <a:pPr indent="-317500" lvl="0" marL="457200" rtl="0" algn="l">
              <a:lnSpc>
                <a:spcPct val="150000"/>
              </a:lnSpc>
              <a:spcBef>
                <a:spcPts val="0"/>
              </a:spcBef>
              <a:spcAft>
                <a:spcPts val="0"/>
              </a:spcAft>
              <a:buSzPts val="1400"/>
              <a:buChar char="●"/>
            </a:pPr>
            <a:r>
              <a:rPr lang="en" sz="1400"/>
              <a:t>The Queue channels cannot be used more than once but the value channels can be used multiple times</a:t>
            </a:r>
            <a:endParaRPr sz="1400"/>
          </a:p>
          <a:p>
            <a:pPr indent="-317500" lvl="0" marL="457200" rtl="0" algn="l">
              <a:lnSpc>
                <a:spcPct val="150000"/>
              </a:lnSpc>
              <a:spcBef>
                <a:spcPts val="0"/>
              </a:spcBef>
              <a:spcAft>
                <a:spcPts val="0"/>
              </a:spcAft>
              <a:buSzPts val="1400"/>
              <a:buChar char="●"/>
            </a:pPr>
            <a:r>
              <a:rPr lang="en" sz="1400"/>
              <a:t>Queue channels are asynchronous, unidirectional and FIFO</a:t>
            </a:r>
            <a:endParaRPr sz="1200"/>
          </a:p>
        </p:txBody>
      </p:sp>
      <p:pic>
        <p:nvPicPr>
          <p:cNvPr id="379" name="Google Shape;379;p24"/>
          <p:cNvPicPr preferRelativeResize="0"/>
          <p:nvPr/>
        </p:nvPicPr>
        <p:blipFill>
          <a:blip r:embed="rId3">
            <a:alphaModFix/>
          </a:blip>
          <a:stretch>
            <a:fillRect/>
          </a:stretch>
        </p:blipFill>
        <p:spPr>
          <a:xfrm>
            <a:off x="2207232" y="4012250"/>
            <a:ext cx="4393225" cy="82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channel?</a:t>
            </a:r>
            <a:endParaRPr/>
          </a:p>
        </p:txBody>
      </p:sp>
      <p:sp>
        <p:nvSpPr>
          <p:cNvPr id="385" name="Google Shape;385;p25"/>
          <p:cNvSpPr txBox="1"/>
          <p:nvPr>
            <p:ph idx="1" type="body"/>
          </p:nvPr>
        </p:nvSpPr>
        <p:spPr>
          <a:xfrm>
            <a:off x="2286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Value Channel: </a:t>
            </a:r>
            <a:r>
              <a:rPr b="1" lang="en">
                <a:solidFill>
                  <a:srgbClr val="000000"/>
                </a:solidFill>
                <a:latin typeface="Arial"/>
                <a:ea typeface="Arial"/>
                <a:cs typeface="Arial"/>
                <a:sym typeface="Arial"/>
              </a:rPr>
              <a:t>value()</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6" name="Google Shape;386;p25"/>
          <p:cNvSpPr txBox="1"/>
          <p:nvPr>
            <p:ph idx="1" type="body"/>
          </p:nvPr>
        </p:nvSpPr>
        <p:spPr>
          <a:xfrm>
            <a:off x="3100500" y="1521675"/>
            <a:ext cx="30198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a:t>
            </a:r>
            <a:r>
              <a:rPr lang="en">
                <a:solidFill>
                  <a:srgbClr val="000000"/>
                </a:solidFill>
                <a:latin typeface="Arial"/>
                <a:ea typeface="Arial"/>
                <a:cs typeface="Arial"/>
                <a:sym typeface="Arial"/>
              </a:rPr>
              <a:t> Channel: </a:t>
            </a:r>
            <a:r>
              <a:rPr b="1" lang="en">
                <a:solidFill>
                  <a:srgbClr val="000000"/>
                </a:solidFill>
                <a:latin typeface="Arial"/>
                <a:ea typeface="Arial"/>
                <a:cs typeface="Arial"/>
                <a:sym typeface="Arial"/>
              </a:rPr>
              <a:t>of</a:t>
            </a:r>
            <a:r>
              <a:rPr b="1" lang="en">
                <a:solidFill>
                  <a:srgbClr val="000000"/>
                </a:solidFill>
                <a:latin typeface="Arial"/>
                <a:ea typeface="Arial"/>
                <a:cs typeface="Arial"/>
                <a:sym typeface="Arial"/>
              </a:rPr>
              <a:t>()</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7" name="Google Shape;387;p25"/>
          <p:cNvSpPr txBox="1"/>
          <p:nvPr>
            <p:ph idx="1" type="body"/>
          </p:nvPr>
        </p:nvSpPr>
        <p:spPr>
          <a:xfrm>
            <a:off x="61203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 Channel: </a:t>
            </a:r>
            <a:r>
              <a:rPr b="1" lang="en">
                <a:solidFill>
                  <a:srgbClr val="000000"/>
                </a:solidFill>
                <a:latin typeface="Arial"/>
                <a:ea typeface="Arial"/>
                <a:cs typeface="Arial"/>
                <a:sym typeface="Arial"/>
              </a:rPr>
              <a:t>fromList()</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8" name="Google Shape;388;p25"/>
          <p:cNvSpPr txBox="1"/>
          <p:nvPr/>
        </p:nvSpPr>
        <p:spPr>
          <a:xfrm>
            <a:off x="318000" y="2294000"/>
            <a:ext cx="2693100" cy="861900"/>
          </a:xfrm>
          <a:prstGeom prst="rect">
            <a:avLst/>
          </a:prstGeom>
          <a:solidFill>
            <a:srgbClr val="D0E0E3"/>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ch1 = Channel.value( 'Hello there' ) </a:t>
            </a:r>
            <a:endParaRPr sz="1100"/>
          </a:p>
          <a:p>
            <a:pPr indent="0" lvl="0" marL="0" rtl="0" algn="l">
              <a:spcBef>
                <a:spcPts val="0"/>
              </a:spcBef>
              <a:spcAft>
                <a:spcPts val="0"/>
              </a:spcAft>
              <a:buNone/>
            </a:pPr>
            <a:r>
              <a:rPr lang="en" sz="1100"/>
              <a:t>ch2 = Channel.value( [1,2,3,4,5] )</a:t>
            </a:r>
            <a:endParaRPr sz="1100"/>
          </a:p>
          <a:p>
            <a:pPr indent="0" lvl="0" marL="0" rtl="0" algn="l">
              <a:spcBef>
                <a:spcPts val="0"/>
              </a:spcBef>
              <a:spcAft>
                <a:spcPts val="0"/>
              </a:spcAft>
              <a:buNone/>
            </a:pPr>
            <a:r>
              <a:rPr lang="en" sz="1100"/>
              <a:t>ch1.view()</a:t>
            </a:r>
            <a:endParaRPr sz="1100"/>
          </a:p>
          <a:p>
            <a:pPr indent="0" lvl="0" marL="0" rtl="0" algn="l">
              <a:spcBef>
                <a:spcPts val="0"/>
              </a:spcBef>
              <a:spcAft>
                <a:spcPts val="0"/>
              </a:spcAft>
              <a:buNone/>
            </a:pPr>
            <a:r>
              <a:rPr lang="en" sz="1100"/>
              <a:t>ch2.view()</a:t>
            </a:r>
            <a:endParaRPr sz="1100"/>
          </a:p>
        </p:txBody>
      </p:sp>
      <p:sp>
        <p:nvSpPr>
          <p:cNvPr id="389" name="Google Shape;389;p25"/>
          <p:cNvSpPr txBox="1"/>
          <p:nvPr/>
        </p:nvSpPr>
        <p:spPr>
          <a:xfrm>
            <a:off x="228600" y="3994000"/>
            <a:ext cx="230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Hello there</a:t>
            </a:r>
            <a:endParaRPr sz="1100"/>
          </a:p>
          <a:p>
            <a:pPr indent="0" lvl="0" marL="0" rtl="0" algn="l">
              <a:spcBef>
                <a:spcPts val="0"/>
              </a:spcBef>
              <a:spcAft>
                <a:spcPts val="0"/>
              </a:spcAft>
              <a:buNone/>
            </a:pPr>
            <a:r>
              <a:rPr lang="en" sz="1100"/>
              <a:t>[1, 2, 3, 4, 5]</a:t>
            </a:r>
            <a:endParaRPr sz="1100"/>
          </a:p>
        </p:txBody>
      </p:sp>
      <p:sp>
        <p:nvSpPr>
          <p:cNvPr id="390" name="Google Shape;390;p25"/>
          <p:cNvSpPr txBox="1"/>
          <p:nvPr/>
        </p:nvSpPr>
        <p:spPr>
          <a:xfrm>
            <a:off x="3389650" y="2463350"/>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7 )</a:t>
            </a:r>
            <a:endParaRPr sz="1100"/>
          </a:p>
          <a:p>
            <a:pPr indent="0" lvl="0" marL="0" rtl="0" algn="l">
              <a:spcBef>
                <a:spcPts val="0"/>
              </a:spcBef>
              <a:spcAft>
                <a:spcPts val="0"/>
              </a:spcAft>
              <a:buNone/>
            </a:pPr>
            <a:r>
              <a:rPr lang="en" sz="1100"/>
              <a:t>ch.view()</a:t>
            </a:r>
            <a:endParaRPr sz="1100"/>
          </a:p>
        </p:txBody>
      </p:sp>
      <p:sp>
        <p:nvSpPr>
          <p:cNvPr id="391" name="Google Shape;391;p25"/>
          <p:cNvSpPr txBox="1"/>
          <p:nvPr/>
        </p:nvSpPr>
        <p:spPr>
          <a:xfrm>
            <a:off x="3110400" y="39608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a:t>
            </a:r>
            <a:endParaRPr sz="1100"/>
          </a:p>
          <a:p>
            <a:pPr indent="0" lvl="0" marL="0" rtl="0" algn="l">
              <a:spcBef>
                <a:spcPts val="0"/>
              </a:spcBef>
              <a:spcAft>
                <a:spcPts val="0"/>
              </a:spcAft>
              <a:buNone/>
            </a:pPr>
            <a:r>
              <a:rPr lang="en" sz="1100"/>
              <a:t>3</a:t>
            </a:r>
            <a:endParaRPr sz="1100"/>
          </a:p>
          <a:p>
            <a:pPr indent="0" lvl="0" marL="0" rtl="0" algn="l">
              <a:spcBef>
                <a:spcPts val="0"/>
              </a:spcBef>
              <a:spcAft>
                <a:spcPts val="0"/>
              </a:spcAft>
              <a:buNone/>
            </a:pPr>
            <a:r>
              <a:rPr lang="en" sz="1100"/>
              <a:t>5</a:t>
            </a:r>
            <a:endParaRPr sz="1100"/>
          </a:p>
          <a:p>
            <a:pPr indent="0" lvl="0" marL="0" rtl="0" algn="l">
              <a:spcBef>
                <a:spcPts val="0"/>
              </a:spcBef>
              <a:spcAft>
                <a:spcPts val="0"/>
              </a:spcAft>
              <a:buNone/>
            </a:pPr>
            <a:r>
              <a:rPr lang="en" sz="1100"/>
              <a:t>7</a:t>
            </a:r>
            <a:endParaRPr sz="1100"/>
          </a:p>
        </p:txBody>
      </p:sp>
      <p:sp>
        <p:nvSpPr>
          <p:cNvPr id="392" name="Google Shape;392;p25"/>
          <p:cNvSpPr txBox="1"/>
          <p:nvPr/>
        </p:nvSpPr>
        <p:spPr>
          <a:xfrm>
            <a:off x="6308900" y="2378600"/>
            <a:ext cx="2350200" cy="692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list = ['hello', 'world' , '!', '.']</a:t>
            </a:r>
            <a:endParaRPr sz="1100"/>
          </a:p>
          <a:p>
            <a:pPr indent="0" lvl="0" marL="0" rtl="0" algn="l">
              <a:spcBef>
                <a:spcPts val="0"/>
              </a:spcBef>
              <a:spcAft>
                <a:spcPts val="0"/>
              </a:spcAft>
              <a:buNone/>
            </a:pPr>
            <a:r>
              <a:rPr lang="en" sz="1100"/>
              <a:t>Channel.fromList(list)</a:t>
            </a:r>
            <a:endParaRPr sz="1100"/>
          </a:p>
          <a:p>
            <a:pPr indent="0" lvl="0" marL="0" rtl="0" algn="l">
              <a:spcBef>
                <a:spcPts val="0"/>
              </a:spcBef>
              <a:spcAft>
                <a:spcPts val="0"/>
              </a:spcAft>
              <a:buNone/>
            </a:pPr>
            <a:r>
              <a:rPr lang="en" sz="1100"/>
              <a:t>  	  .view()</a:t>
            </a:r>
            <a:endParaRPr sz="1100"/>
          </a:p>
        </p:txBody>
      </p:sp>
      <p:sp>
        <p:nvSpPr>
          <p:cNvPr id="393" name="Google Shape;393;p25"/>
          <p:cNvSpPr txBox="1"/>
          <p:nvPr/>
        </p:nvSpPr>
        <p:spPr>
          <a:xfrm>
            <a:off x="6120300" y="39608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hello</a:t>
            </a:r>
            <a:endParaRPr sz="1100"/>
          </a:p>
          <a:p>
            <a:pPr indent="0" lvl="0" marL="0" rtl="0" algn="l">
              <a:spcBef>
                <a:spcPts val="0"/>
              </a:spcBef>
              <a:spcAft>
                <a:spcPts val="0"/>
              </a:spcAft>
              <a:buNone/>
            </a:pPr>
            <a:r>
              <a:rPr lang="en" sz="1100"/>
              <a:t>world</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6"/>
          <p:cNvSpPr/>
          <p:nvPr/>
        </p:nvSpPr>
        <p:spPr>
          <a:xfrm rot="-5400000">
            <a:off x="292835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rot="-5400000">
            <a:off x="214540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rot="-5400000">
            <a:off x="136245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channel?</a:t>
            </a:r>
            <a:endParaRPr/>
          </a:p>
        </p:txBody>
      </p:sp>
      <p:sp>
        <p:nvSpPr>
          <p:cNvPr id="402" name="Google Shape;402;p26"/>
          <p:cNvSpPr txBox="1"/>
          <p:nvPr>
            <p:ph idx="1" type="body"/>
          </p:nvPr>
        </p:nvSpPr>
        <p:spPr>
          <a:xfrm>
            <a:off x="5113825" y="1692075"/>
            <a:ext cx="3019800" cy="1668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000000"/>
                </a:solidFill>
                <a:latin typeface="Arial"/>
                <a:ea typeface="Arial"/>
                <a:cs typeface="Arial"/>
                <a:sym typeface="Arial"/>
              </a:rPr>
              <a:t>Queue Channel: </a:t>
            </a:r>
            <a:r>
              <a:rPr b="1" lang="en">
                <a:solidFill>
                  <a:srgbClr val="000000"/>
                </a:solidFill>
                <a:latin typeface="Arial"/>
                <a:ea typeface="Arial"/>
                <a:cs typeface="Arial"/>
                <a:sym typeface="Arial"/>
              </a:rPr>
              <a:t>of()</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403" name="Google Shape;403;p26"/>
          <p:cNvSpPr txBox="1"/>
          <p:nvPr/>
        </p:nvSpPr>
        <p:spPr>
          <a:xfrm>
            <a:off x="5402975" y="2633750"/>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a:t>
            </a:r>
            <a:endParaRPr sz="1100"/>
          </a:p>
          <a:p>
            <a:pPr indent="0" lvl="0" marL="0" rtl="0" algn="l">
              <a:spcBef>
                <a:spcPts val="0"/>
              </a:spcBef>
              <a:spcAft>
                <a:spcPts val="0"/>
              </a:spcAft>
              <a:buNone/>
            </a:pPr>
            <a:r>
              <a:rPr lang="en" sz="1100"/>
              <a:t>ch.view()</a:t>
            </a:r>
            <a:endParaRPr sz="1100"/>
          </a:p>
        </p:txBody>
      </p:sp>
      <p:sp>
        <p:nvSpPr>
          <p:cNvPr id="404" name="Google Shape;404;p26"/>
          <p:cNvSpPr/>
          <p:nvPr/>
        </p:nvSpPr>
        <p:spPr>
          <a:xfrm rot="-5400000">
            <a:off x="57950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txBox="1"/>
          <p:nvPr/>
        </p:nvSpPr>
        <p:spPr>
          <a:xfrm>
            <a:off x="669250" y="2701488"/>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7 )</a:t>
            </a:r>
            <a:endParaRPr sz="1100"/>
          </a:p>
          <a:p>
            <a:pPr indent="0" lvl="0" marL="0" rtl="0" algn="l">
              <a:spcBef>
                <a:spcPts val="0"/>
              </a:spcBef>
              <a:spcAft>
                <a:spcPts val="0"/>
              </a:spcAft>
              <a:buNone/>
            </a:pPr>
            <a:r>
              <a:rPr lang="en" sz="1100"/>
              <a:t>ch.view()</a:t>
            </a:r>
            <a:endParaRPr sz="1100"/>
          </a:p>
        </p:txBody>
      </p:sp>
      <p:sp>
        <p:nvSpPr>
          <p:cNvPr id="406" name="Google Shape;406;p26"/>
          <p:cNvSpPr txBox="1"/>
          <p:nvPr/>
        </p:nvSpPr>
        <p:spPr>
          <a:xfrm>
            <a:off x="669250"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407" name="Google Shape;407;p26"/>
          <p:cNvSpPr txBox="1"/>
          <p:nvPr/>
        </p:nvSpPr>
        <p:spPr>
          <a:xfrm>
            <a:off x="1479225"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408" name="Google Shape;408;p26"/>
          <p:cNvSpPr txBox="1"/>
          <p:nvPr/>
        </p:nvSpPr>
        <p:spPr>
          <a:xfrm>
            <a:off x="2244150"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409" name="Google Shape;409;p26"/>
          <p:cNvSpPr txBox="1"/>
          <p:nvPr/>
        </p:nvSpPr>
        <p:spPr>
          <a:xfrm>
            <a:off x="3009075"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410" name="Google Shape;410;p26"/>
          <p:cNvSpPr/>
          <p:nvPr/>
        </p:nvSpPr>
        <p:spPr>
          <a:xfrm rot="-5400000">
            <a:off x="6561025" y="3287900"/>
            <a:ext cx="378300" cy="1414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txBox="1"/>
          <p:nvPr/>
        </p:nvSpPr>
        <p:spPr>
          <a:xfrm>
            <a:off x="6394400" y="3794900"/>
            <a:ext cx="8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file channels?</a:t>
            </a:r>
            <a:endParaRPr/>
          </a:p>
        </p:txBody>
      </p:sp>
      <p:sp>
        <p:nvSpPr>
          <p:cNvPr id="417" name="Google Shape;417;p27"/>
          <p:cNvSpPr txBox="1"/>
          <p:nvPr>
            <p:ph idx="1" type="body"/>
          </p:nvPr>
        </p:nvSpPr>
        <p:spPr>
          <a:xfrm>
            <a:off x="2286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a:t>
            </a:r>
            <a:r>
              <a:rPr lang="en">
                <a:solidFill>
                  <a:srgbClr val="000000"/>
                </a:solidFill>
                <a:latin typeface="Arial"/>
                <a:ea typeface="Arial"/>
                <a:cs typeface="Arial"/>
                <a:sym typeface="Arial"/>
              </a:rPr>
              <a:t> Channel: </a:t>
            </a:r>
            <a:r>
              <a:rPr b="1" lang="en">
                <a:solidFill>
                  <a:srgbClr val="000000"/>
                </a:solidFill>
                <a:latin typeface="Arial"/>
                <a:ea typeface="Arial"/>
                <a:cs typeface="Arial"/>
                <a:sym typeface="Arial"/>
              </a:rPr>
              <a:t>fromPath()</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418" name="Google Shape;418;p27"/>
          <p:cNvSpPr txBox="1"/>
          <p:nvPr/>
        </p:nvSpPr>
        <p:spPr>
          <a:xfrm>
            <a:off x="331650" y="2303000"/>
            <a:ext cx="26658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464E"/>
                </a:solidFill>
              </a:rPr>
              <a:t>Channel</a:t>
            </a:r>
            <a:r>
              <a:rPr lang="en" sz="1100"/>
              <a:t>.fromPath(</a:t>
            </a:r>
            <a:r>
              <a:rPr lang="en" sz="1100">
                <a:solidFill>
                  <a:srgbClr val="36464E"/>
                </a:solidFill>
              </a:rPr>
              <a:t> </a:t>
            </a:r>
            <a:r>
              <a:rPr lang="en" sz="1100"/>
              <a:t>'./data/folder/*.csv'</a:t>
            </a:r>
            <a:r>
              <a:rPr lang="en" sz="1100">
                <a:solidFill>
                  <a:srgbClr val="36464E"/>
                </a:solidFill>
              </a:rPr>
              <a:t> </a:t>
            </a:r>
            <a:r>
              <a:rPr lang="en" sz="1100"/>
              <a:t>)</a:t>
            </a:r>
            <a:endParaRPr sz="1100"/>
          </a:p>
        </p:txBody>
      </p:sp>
      <p:sp>
        <p:nvSpPr>
          <p:cNvPr id="419" name="Google Shape;419;p27"/>
          <p:cNvSpPr txBox="1"/>
          <p:nvPr/>
        </p:nvSpPr>
        <p:spPr>
          <a:xfrm>
            <a:off x="280550" y="2863350"/>
            <a:ext cx="230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/user/</a:t>
            </a:r>
            <a:r>
              <a:rPr lang="en" sz="1100"/>
              <a:t>project</a:t>
            </a:r>
            <a:r>
              <a:rPr lang="en" sz="1100"/>
              <a:t>/csv_files/file_1.csv</a:t>
            </a:r>
            <a:endParaRPr sz="1100"/>
          </a:p>
          <a:p>
            <a:pPr indent="0" lvl="0" marL="0" rtl="0" algn="l">
              <a:spcBef>
                <a:spcPts val="0"/>
              </a:spcBef>
              <a:spcAft>
                <a:spcPts val="0"/>
              </a:spcAft>
              <a:buNone/>
            </a:pPr>
            <a:r>
              <a:rPr lang="en" sz="1100"/>
              <a:t>/user/project/csv_files/</a:t>
            </a:r>
            <a:r>
              <a:rPr lang="en" sz="1100"/>
              <a:t>file_2.csv</a:t>
            </a:r>
            <a:endParaRPr sz="1100"/>
          </a:p>
          <a:p>
            <a:pPr indent="0" lvl="0" marL="0" rtl="0" algn="l">
              <a:spcBef>
                <a:spcPts val="0"/>
              </a:spcBef>
              <a:spcAft>
                <a:spcPts val="0"/>
              </a:spcAft>
              <a:buNone/>
            </a:pPr>
            <a:r>
              <a:rPr lang="en" sz="1100"/>
              <a:t>/user/project/csv_files/file_3.csv</a:t>
            </a:r>
            <a:endParaRPr sz="1100"/>
          </a:p>
        </p:txBody>
      </p:sp>
      <p:sp>
        <p:nvSpPr>
          <p:cNvPr id="420" name="Google Shape;420;p27"/>
          <p:cNvSpPr txBox="1"/>
          <p:nvPr/>
        </p:nvSpPr>
        <p:spPr>
          <a:xfrm>
            <a:off x="3495250" y="2363100"/>
            <a:ext cx="5065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The “*” represents the glob character. It matches the pattern in the filename.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“**.csv” would do recursive file pattern matching</a:t>
            </a:r>
            <a:endParaRPr>
              <a:latin typeface="Nunito"/>
              <a:ea typeface="Nunito"/>
              <a:cs typeface="Nunito"/>
              <a:sym typeface="Nunito"/>
            </a:endParaRPr>
          </a:p>
          <a:p>
            <a:pPr indent="-317500" lvl="1" marL="914400" rtl="0" algn="l">
              <a:lnSpc>
                <a:spcPct val="150000"/>
              </a:lnSpc>
              <a:spcBef>
                <a:spcPts val="0"/>
              </a:spcBef>
              <a:spcAft>
                <a:spcPts val="0"/>
              </a:spcAft>
              <a:buSzPts val="1400"/>
              <a:buFont typeface="Nunito"/>
              <a:buChar char="○"/>
            </a:pPr>
            <a:r>
              <a:rPr lang="en">
                <a:latin typeface="Nunito"/>
                <a:ea typeface="Nunito"/>
                <a:cs typeface="Nunito"/>
                <a:sym typeface="Nunito"/>
              </a:rPr>
              <a:t>i.e., search for pattern in a </a:t>
            </a:r>
            <a:r>
              <a:rPr lang="en">
                <a:latin typeface="Nunito"/>
                <a:ea typeface="Nunito"/>
                <a:cs typeface="Nunito"/>
                <a:sym typeface="Nunito"/>
              </a:rPr>
              <a:t>folder</a:t>
            </a:r>
            <a:r>
              <a:rPr lang="en">
                <a:latin typeface="Nunito"/>
                <a:ea typeface="Nunito"/>
                <a:cs typeface="Nunito"/>
                <a:sym typeface="Nunito"/>
              </a:rPr>
              <a:t> inside a folder</a:t>
            </a:r>
            <a:endParaRPr>
              <a:latin typeface="Nunito"/>
              <a:ea typeface="Nunito"/>
              <a:cs typeface="Nunito"/>
              <a:sym typeface="Nunito"/>
            </a:endParaRPr>
          </a:p>
        </p:txBody>
      </p:sp>
      <p:sp>
        <p:nvSpPr>
          <p:cNvPr id="421" name="Google Shape;421;p27"/>
          <p:cNvSpPr txBox="1"/>
          <p:nvPr/>
        </p:nvSpPr>
        <p:spPr>
          <a:xfrm>
            <a:off x="3430300" y="4532150"/>
            <a:ext cx="519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Other channels such as </a:t>
            </a:r>
            <a:r>
              <a:rPr lang="en" sz="1100">
                <a:latin typeface="Nunito"/>
                <a:ea typeface="Nunito"/>
                <a:cs typeface="Nunito"/>
                <a:sym typeface="Nunito"/>
              </a:rPr>
              <a:t>Channel.fromFilePairs() and Channel.fromSRA()</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We can avoid them for now</a:t>
            </a:r>
            <a:endParaRPr sz="11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Processes</a:t>
            </a:r>
            <a:endParaRPr/>
          </a:p>
        </p:txBody>
      </p:sp>
      <p:sp>
        <p:nvSpPr>
          <p:cNvPr id="427" name="Google Shape;427;p28"/>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process</a:t>
            </a:r>
            <a:r>
              <a:rPr lang="en"/>
              <a:t>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input: </a:t>
            </a:r>
            <a:endParaRPr b="1"/>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 output: </a:t>
            </a:r>
            <a:endParaRPr b="1"/>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when: </a:t>
            </a:r>
            <a:endParaRPr b="1"/>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[script|shell|exec]:</a:t>
            </a: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428" name="Google Shape;428;p28"/>
          <p:cNvSpPr txBox="1"/>
          <p:nvPr/>
        </p:nvSpPr>
        <p:spPr>
          <a:xfrm>
            <a:off x="118200" y="1867750"/>
            <a:ext cx="44538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Directives</a:t>
            </a:r>
            <a:r>
              <a:rPr lang="en">
                <a:latin typeface="Nunito"/>
                <a:ea typeface="Nunito"/>
                <a:cs typeface="Nunito"/>
                <a:sym typeface="Nunito"/>
              </a:rPr>
              <a:t>: Initial declarations that are optional (eg: cpus, label, memory etc)</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Input</a:t>
            </a:r>
            <a:r>
              <a:rPr lang="en">
                <a:latin typeface="Nunito"/>
                <a:ea typeface="Nunito"/>
                <a:cs typeface="Nunito"/>
                <a:sym typeface="Nunito"/>
              </a:rPr>
              <a:t>: Defines the input channel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Ouput</a:t>
            </a:r>
            <a:r>
              <a:rPr lang="en">
                <a:latin typeface="Nunito"/>
                <a:ea typeface="Nunito"/>
                <a:cs typeface="Nunito"/>
                <a:sym typeface="Nunito"/>
              </a:rPr>
              <a:t>: Defines the output channel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When</a:t>
            </a:r>
            <a:r>
              <a:rPr lang="en">
                <a:latin typeface="Nunito"/>
                <a:ea typeface="Nunito"/>
                <a:cs typeface="Nunito"/>
                <a:sym typeface="Nunito"/>
              </a:rPr>
              <a:t>: Optional statement to check, If condition is true, the process will run or else otherwise.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Script</a:t>
            </a:r>
            <a:r>
              <a:rPr lang="en">
                <a:latin typeface="Nunito"/>
                <a:ea typeface="Nunito"/>
                <a:cs typeface="Nunito"/>
                <a:sym typeface="Nunito"/>
              </a:rPr>
              <a:t>: The necessary script to be executed</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9"/>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a:t>
            </a:r>
            <a:endParaRPr/>
          </a:p>
        </p:txBody>
      </p:sp>
      <p:sp>
        <p:nvSpPr>
          <p:cNvPr id="434" name="Google Shape;434;p29"/>
          <p:cNvSpPr txBox="1"/>
          <p:nvPr>
            <p:ph idx="4294967295" type="body"/>
          </p:nvPr>
        </p:nvSpPr>
        <p:spPr>
          <a:xfrm>
            <a:off x="414075" y="1801700"/>
            <a:ext cx="3529200" cy="2541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This is an optional settings for the execution of the current process without affecting the semantic of the task itself.</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It should be on top of the process body, i.e., above input and output blocks</a:t>
            </a:r>
            <a:endParaRPr/>
          </a:p>
          <a:p>
            <a:pPr indent="0" lvl="0" marL="914400" rtl="0" algn="l">
              <a:spcBef>
                <a:spcPts val="1200"/>
              </a:spcBef>
              <a:spcAft>
                <a:spcPts val="1200"/>
              </a:spcAft>
              <a:buNone/>
            </a:pPr>
            <a:r>
              <a:t/>
            </a:r>
            <a:endParaRPr/>
          </a:p>
        </p:txBody>
      </p:sp>
      <p:sp>
        <p:nvSpPr>
          <p:cNvPr id="435" name="Google Shape;435;p29"/>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 directives ] </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pic>
        <p:nvPicPr>
          <p:cNvPr id="436" name="Google Shape;436;p29"/>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ph idx="4294967295" type="body"/>
          </p:nvPr>
        </p:nvSpPr>
        <p:spPr>
          <a:xfrm>
            <a:off x="202625" y="1536550"/>
            <a:ext cx="4369500" cy="3474600"/>
          </a:xfrm>
          <a:prstGeom prst="rect">
            <a:avLst/>
          </a:prstGeom>
        </p:spPr>
        <p:txBody>
          <a:bodyPr anchorCtr="0" anchor="t" bIns="91425" lIns="91425" spcFirstLastPara="1" rIns="91425" wrap="square" tIns="91425">
            <a:normAutofit/>
          </a:bodyPr>
          <a:lstStyle/>
          <a:p>
            <a:pPr indent="-298450" lvl="1" marL="914400" rtl="0" algn="l">
              <a:lnSpc>
                <a:spcPct val="150000"/>
              </a:lnSpc>
              <a:spcBef>
                <a:spcPts val="0"/>
              </a:spcBef>
              <a:spcAft>
                <a:spcPts val="0"/>
              </a:spcAft>
              <a:buSzPts val="1100"/>
              <a:buChar char="○"/>
            </a:pPr>
            <a:r>
              <a:rPr b="1" lang="en"/>
              <a:t>cpus</a:t>
            </a:r>
            <a:r>
              <a:rPr lang="en"/>
              <a:t> : number of logical cores to be used</a:t>
            </a:r>
            <a:endParaRPr/>
          </a:p>
          <a:p>
            <a:pPr indent="-298450" lvl="1" marL="914400" rtl="0" algn="l">
              <a:lnSpc>
                <a:spcPct val="150000"/>
              </a:lnSpc>
              <a:spcBef>
                <a:spcPts val="0"/>
              </a:spcBef>
              <a:spcAft>
                <a:spcPts val="0"/>
              </a:spcAft>
              <a:buSzPts val="1100"/>
              <a:buChar char="○"/>
            </a:pPr>
            <a:r>
              <a:rPr b="1" lang="en"/>
              <a:t>time</a:t>
            </a:r>
            <a:r>
              <a:rPr lang="en"/>
              <a:t> : defines how long a process should run (helpful when program is taking too long than it should)</a:t>
            </a:r>
            <a:endParaRPr/>
          </a:p>
          <a:p>
            <a:pPr indent="-298450" lvl="1" marL="914400" rtl="0" algn="l">
              <a:lnSpc>
                <a:spcPct val="150000"/>
              </a:lnSpc>
              <a:spcBef>
                <a:spcPts val="0"/>
              </a:spcBef>
              <a:spcAft>
                <a:spcPts val="0"/>
              </a:spcAft>
              <a:buSzPts val="1100"/>
              <a:buChar char="○"/>
            </a:pPr>
            <a:r>
              <a:rPr b="1" lang="en"/>
              <a:t>memory</a:t>
            </a:r>
            <a:r>
              <a:rPr lang="en"/>
              <a:t> : the amount of RAM to be used in the process</a:t>
            </a:r>
            <a:endParaRPr/>
          </a:p>
          <a:p>
            <a:pPr indent="-298450" lvl="1" marL="914400" rtl="0" algn="l">
              <a:lnSpc>
                <a:spcPct val="150000"/>
              </a:lnSpc>
              <a:spcBef>
                <a:spcPts val="0"/>
              </a:spcBef>
              <a:spcAft>
                <a:spcPts val="0"/>
              </a:spcAft>
              <a:buSzPts val="1100"/>
              <a:buChar char="○"/>
            </a:pPr>
            <a:r>
              <a:rPr b="1" lang="en"/>
              <a:t>tag</a:t>
            </a:r>
            <a:r>
              <a:rPr lang="en"/>
              <a:t> : gives a custom label to the process (easier to identify when the process is running)</a:t>
            </a:r>
            <a:endParaRPr/>
          </a:p>
          <a:p>
            <a:pPr indent="-298450" lvl="1" marL="914400" rtl="0" algn="l">
              <a:lnSpc>
                <a:spcPct val="150000"/>
              </a:lnSpc>
              <a:spcBef>
                <a:spcPts val="0"/>
              </a:spcBef>
              <a:spcAft>
                <a:spcPts val="0"/>
              </a:spcAft>
              <a:buSzPts val="1100"/>
              <a:buChar char="○"/>
            </a:pPr>
            <a:r>
              <a:rPr b="1" lang="en"/>
              <a:t>disk</a:t>
            </a:r>
            <a:r>
              <a:rPr lang="en"/>
              <a:t> : the space the process can use</a:t>
            </a:r>
            <a:endParaRPr/>
          </a:p>
          <a:p>
            <a:pPr indent="0" lvl="0" marL="1371600" rtl="0" algn="l">
              <a:lnSpc>
                <a:spcPct val="150000"/>
              </a:lnSpc>
              <a:spcBef>
                <a:spcPts val="1200"/>
              </a:spcBef>
              <a:spcAft>
                <a:spcPts val="1200"/>
              </a:spcAft>
              <a:buNone/>
            </a:pPr>
            <a:r>
              <a:t/>
            </a:r>
            <a:endParaRPr/>
          </a:p>
        </p:txBody>
      </p:sp>
      <p:sp>
        <p:nvSpPr>
          <p:cNvPr id="442" name="Google Shape;442;p30"/>
          <p:cNvSpPr txBox="1"/>
          <p:nvPr/>
        </p:nvSpPr>
        <p:spPr>
          <a:xfrm>
            <a:off x="5540600" y="574800"/>
            <a:ext cx="3000000" cy="4340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cpus 4</a:t>
            </a:r>
            <a:endParaRPr sz="1000">
              <a:solidFill>
                <a:srgbClr val="0000FF"/>
              </a:solidFill>
            </a:endParaRPr>
          </a:p>
          <a:p>
            <a:pPr indent="0" lvl="0" marL="0" rtl="0" algn="l">
              <a:spcBef>
                <a:spcPts val="0"/>
              </a:spcBef>
              <a:spcAft>
                <a:spcPts val="0"/>
              </a:spcAft>
              <a:buNone/>
            </a:pPr>
            <a:r>
              <a:rPr lang="en" sz="1000">
                <a:solidFill>
                  <a:srgbClr val="0000FF"/>
                </a:solidFill>
              </a:rPr>
              <a:t>    tag “</a:t>
            </a:r>
            <a:r>
              <a:rPr lang="en" sz="1000">
                <a:solidFill>
                  <a:srgbClr val="0000FF"/>
                </a:solidFill>
              </a:rPr>
              <a:t>splitting_letters”</a:t>
            </a:r>
            <a:r>
              <a:rPr lang="en" sz="1000">
                <a:solidFill>
                  <a:srgbClr val="0000FF"/>
                </a:solidFill>
              </a:rPr>
              <a:t> </a:t>
            </a:r>
            <a:endParaRPr sz="1000">
              <a:solidFill>
                <a:srgbClr val="0000FF"/>
              </a:solidFill>
            </a:endParaRPr>
          </a:p>
          <a:p>
            <a:pPr indent="0" lvl="0" marL="0" rtl="0" algn="l">
              <a:spcBef>
                <a:spcPts val="0"/>
              </a:spcBef>
              <a:spcAft>
                <a:spcPts val="0"/>
              </a:spcAft>
              <a:buNone/>
            </a:pPr>
            <a:r>
              <a:rPr lang="en" sz="1000">
                <a:solidFill>
                  <a:srgbClr val="0000FF"/>
                </a:solidFill>
              </a:rPr>
              <a:t>    </a:t>
            </a:r>
            <a:r>
              <a:rPr lang="en" sz="1000">
                <a:solidFill>
                  <a:srgbClr val="0000FF"/>
                </a:solidFill>
              </a:rPr>
              <a:t>t</a:t>
            </a:r>
            <a:r>
              <a:rPr lang="en" sz="1000">
                <a:solidFill>
                  <a:srgbClr val="0000FF"/>
                </a:solidFill>
              </a:rPr>
              <a:t>ime ‘1d’</a:t>
            </a:r>
            <a:endParaRPr sz="1000">
              <a:solidFill>
                <a:srgbClr val="0000FF"/>
              </a:solidFill>
            </a:endParaRPr>
          </a:p>
          <a:p>
            <a:pPr indent="0" lvl="0" marL="0" rtl="0" algn="l">
              <a:spcBef>
                <a:spcPts val="0"/>
              </a:spcBef>
              <a:spcAft>
                <a:spcPts val="0"/>
              </a:spcAft>
              <a:buNone/>
            </a:pPr>
            <a:r>
              <a:rPr lang="en" sz="1000">
                <a:solidFill>
                  <a:srgbClr val="0000FF"/>
                </a:solidFill>
              </a:rPr>
              <a:t>    memory ‘8 GB’</a:t>
            </a:r>
            <a:endParaRPr sz="1000">
              <a:solidFill>
                <a:srgbClr val="0000FF"/>
              </a:solidFill>
            </a:endParaRPr>
          </a:p>
          <a:p>
            <a:pPr indent="0" lvl="0" marL="0" rtl="0" algn="l">
              <a:spcBef>
                <a:spcPts val="0"/>
              </a:spcBef>
              <a:spcAft>
                <a:spcPts val="0"/>
              </a:spcAft>
              <a:buNone/>
            </a:pPr>
            <a:r>
              <a:rPr lang="en" sz="1000">
                <a:solidFill>
                  <a:srgbClr val="0000FF"/>
                </a:solidFill>
              </a:rPr>
              <a:t>    </a:t>
            </a:r>
            <a:r>
              <a:rPr lang="en" sz="1000">
                <a:solidFill>
                  <a:srgbClr val="0000FF"/>
                </a:solidFill>
              </a:rPr>
              <a:t>d</a:t>
            </a:r>
            <a:r>
              <a:rPr lang="en" sz="1000">
                <a:solidFill>
                  <a:srgbClr val="0000FF"/>
                </a:solidFill>
              </a:rPr>
              <a:t>isk ‘15 GB’</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a:t>
            </a:r>
            <a:r>
              <a:rPr lang="en" sz="1000"/>
              <a:t>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43" name="Google Shape;443;p30"/>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a:t>
            </a:r>
            <a:endParaRPr/>
          </a:p>
        </p:txBody>
      </p:sp>
      <p:pic>
        <p:nvPicPr>
          <p:cNvPr id="444" name="Google Shape;444;p30"/>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nvSpPr>
        <p:spPr>
          <a:xfrm>
            <a:off x="5609825" y="981650"/>
            <a:ext cx="3000000" cy="4186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publishDir "results"</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50" name="Google Shape;450;p31"/>
          <p:cNvSpPr txBox="1"/>
          <p:nvPr>
            <p:ph idx="4294967295" type="body"/>
          </p:nvPr>
        </p:nvSpPr>
        <p:spPr>
          <a:xfrm>
            <a:off x="202625" y="1536550"/>
            <a:ext cx="4369500" cy="34746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publishDir outputs the results of the process to a separate folder given. The workflow outputs are usually stored in work directory.</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publishDir directive can be specified more than one time in to publish the output files to different target directories</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In this example, these files chunk_aa, chunk_ab, chunk_ac are created inside results folder. The result folder is created in the same directory as the process is ran.</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results will get overwritten if the process produces files with the same name.</a:t>
            </a:r>
            <a:endParaRPr sz="1200">
              <a:latin typeface="Arial"/>
              <a:ea typeface="Arial"/>
              <a:cs typeface="Arial"/>
              <a:sym typeface="Arial"/>
            </a:endParaRPr>
          </a:p>
        </p:txBody>
      </p:sp>
      <p:sp>
        <p:nvSpPr>
          <p:cNvPr id="451" name="Google Shape;451;p3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52" name="Google Shape;452;p31"/>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284" name="Google Shape;284;p14"/>
          <p:cNvSpPr txBox="1"/>
          <p:nvPr/>
        </p:nvSpPr>
        <p:spPr>
          <a:xfrm>
            <a:off x="897500" y="2471750"/>
            <a:ext cx="236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Nunito"/>
                <a:ea typeface="Nunito"/>
                <a:cs typeface="Nunito"/>
                <a:sym typeface="Nunito"/>
              </a:rPr>
              <a:t>What is a pipeline?</a:t>
            </a:r>
            <a:endParaRPr b="1" sz="1700">
              <a:latin typeface="Nunito"/>
              <a:ea typeface="Nunito"/>
              <a:cs typeface="Nunito"/>
              <a:sym typeface="Nunito"/>
            </a:endParaRPr>
          </a:p>
        </p:txBody>
      </p:sp>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a:t>
            </a:r>
            <a:endParaRPr/>
          </a:p>
        </p:txBody>
      </p:sp>
      <p:sp>
        <p:nvSpPr>
          <p:cNvPr id="286" name="Google Shape;286;p14"/>
          <p:cNvSpPr txBox="1"/>
          <p:nvPr/>
        </p:nvSpPr>
        <p:spPr>
          <a:xfrm>
            <a:off x="618450" y="3429000"/>
            <a:ext cx="3000000" cy="12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300">
                <a:solidFill>
                  <a:schemeClr val="dk2"/>
                </a:solidFill>
                <a:latin typeface="Nunito"/>
                <a:ea typeface="Nunito"/>
                <a:cs typeface="Nunito"/>
                <a:sym typeface="Nunito"/>
              </a:rPr>
              <a:t>Desired benefits from a pipeline are reproducibility, avoiding manual tasks, time saving, scalable, easy to operate, error handling etc.</a:t>
            </a:r>
            <a:endParaRPr sz="13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2"/>
          <p:cNvSpPr txBox="1"/>
          <p:nvPr/>
        </p:nvSpPr>
        <p:spPr>
          <a:xfrm>
            <a:off x="5481200" y="1147950"/>
            <a:ext cx="3000000" cy="403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  publishDir "results/$x"</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58" name="Google Shape;458;p32"/>
          <p:cNvSpPr txBox="1"/>
          <p:nvPr>
            <p:ph idx="4294967295" type="body"/>
          </p:nvPr>
        </p:nvSpPr>
        <p:spPr>
          <a:xfrm>
            <a:off x="202625" y="2069950"/>
            <a:ext cx="4369500" cy="19809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sz="1100"/>
              <a:t>To avoid overwriting, process specific and output specific files or folders have to be created.</a:t>
            </a:r>
            <a:endParaRPr sz="1100"/>
          </a:p>
          <a:p>
            <a:pPr indent="-298450" lvl="0" marL="457200" rtl="0" algn="l">
              <a:lnSpc>
                <a:spcPct val="200000"/>
              </a:lnSpc>
              <a:spcBef>
                <a:spcPts val="0"/>
              </a:spcBef>
              <a:spcAft>
                <a:spcPts val="0"/>
              </a:spcAft>
              <a:buSzPts val="1100"/>
              <a:buChar char="●"/>
            </a:pPr>
            <a:r>
              <a:rPr lang="en" sz="1100"/>
              <a:t>In this process we create </a:t>
            </a:r>
            <a:r>
              <a:rPr lang="en" sz="1100"/>
              <a:t>dynamic</a:t>
            </a:r>
            <a:r>
              <a:rPr lang="en" sz="1100"/>
              <a:t> folders using “</a:t>
            </a:r>
            <a:r>
              <a:rPr lang="en" sz="1100">
                <a:solidFill>
                  <a:srgbClr val="0000FF"/>
                </a:solidFill>
              </a:rPr>
              <a:t>/</a:t>
            </a:r>
            <a:r>
              <a:rPr lang="en" sz="1000">
                <a:solidFill>
                  <a:srgbClr val="0000FF"/>
                </a:solidFill>
                <a:latin typeface="Arial"/>
                <a:ea typeface="Arial"/>
                <a:cs typeface="Arial"/>
                <a:sym typeface="Arial"/>
              </a:rPr>
              <a:t>$x</a:t>
            </a:r>
            <a:r>
              <a:rPr lang="en" sz="1100"/>
              <a:t>”. This creates three folders inside result directory named “hello world!”, “world”, “hello”</a:t>
            </a:r>
            <a:endParaRPr sz="1100"/>
          </a:p>
        </p:txBody>
      </p:sp>
      <p:sp>
        <p:nvSpPr>
          <p:cNvPr id="459" name="Google Shape;459;p32"/>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60" name="Google Shape;460;p32"/>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nvSpPr>
        <p:spPr>
          <a:xfrm>
            <a:off x="5481200" y="1147950"/>
            <a:ext cx="3000000" cy="403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  publishDir "results/$x" , mode: 'copy'</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66" name="Google Shape;466;p33"/>
          <p:cNvSpPr txBox="1"/>
          <p:nvPr>
            <p:ph idx="4294967295" type="body"/>
          </p:nvPr>
        </p:nvSpPr>
        <p:spPr>
          <a:xfrm>
            <a:off x="248100" y="1935600"/>
            <a:ext cx="4369500" cy="27831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Char char="●"/>
            </a:pPr>
            <a:r>
              <a:rPr lang="en" sz="1100">
                <a:solidFill>
                  <a:srgbClr val="000000"/>
                </a:solidFill>
                <a:latin typeface="Arial"/>
                <a:ea typeface="Arial"/>
                <a:cs typeface="Arial"/>
                <a:sym typeface="Arial"/>
              </a:rPr>
              <a:t>publishDir creates symbolically linked files than copying the files.</a:t>
            </a:r>
            <a:endParaRPr sz="11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Char char="●"/>
            </a:pPr>
            <a:r>
              <a:rPr lang="en" sz="1100">
                <a:solidFill>
                  <a:srgbClr val="000000"/>
                </a:solidFill>
                <a:latin typeface="Arial"/>
                <a:ea typeface="Arial"/>
                <a:cs typeface="Arial"/>
                <a:sym typeface="Arial"/>
              </a:rPr>
              <a:t>The files that are linked to are present in the work directory</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Hence deleting the work directory makes the results in the publishDir folder unusable.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Hence to make a copy of the file,</a:t>
            </a:r>
            <a:endParaRPr sz="1100">
              <a:solidFill>
                <a:srgbClr val="000000"/>
              </a:solidFill>
              <a:latin typeface="Arial"/>
              <a:ea typeface="Arial"/>
              <a:cs typeface="Arial"/>
              <a:sym typeface="Arial"/>
            </a:endParaRPr>
          </a:p>
          <a:p>
            <a:pPr indent="-298450" lvl="1" marL="914400" rtl="0" algn="l">
              <a:lnSpc>
                <a:spcPct val="200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mode: 'copy'</a:t>
            </a:r>
            <a:endParaRPr>
              <a:solidFill>
                <a:srgbClr val="000000"/>
              </a:solidFill>
              <a:latin typeface="Arial"/>
              <a:ea typeface="Arial"/>
              <a:cs typeface="Arial"/>
              <a:sym typeface="Arial"/>
            </a:endParaRPr>
          </a:p>
        </p:txBody>
      </p:sp>
      <p:sp>
        <p:nvSpPr>
          <p:cNvPr id="467" name="Google Shape;467;p33"/>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68" name="Google Shape;468;p33"/>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4"/>
          <p:cNvSpPr txBox="1"/>
          <p:nvPr>
            <p:ph idx="4294967295" type="body"/>
          </p:nvPr>
        </p:nvSpPr>
        <p:spPr>
          <a:xfrm>
            <a:off x="202625" y="1460350"/>
            <a:ext cx="4592700" cy="3474600"/>
          </a:xfrm>
          <a:prstGeom prst="rect">
            <a:avLst/>
          </a:prstGeom>
        </p:spPr>
        <p:txBody>
          <a:bodyPr anchorCtr="0" anchor="t" bIns="91425" lIns="91425" spcFirstLastPara="1" rIns="91425" wrap="square" tIns="91425">
            <a:noAutofit/>
          </a:bodyPr>
          <a:lstStyle/>
          <a:p>
            <a:pPr indent="-299085" lvl="0" marL="457200" rtl="0" algn="l">
              <a:lnSpc>
                <a:spcPct val="150000"/>
              </a:lnSpc>
              <a:spcBef>
                <a:spcPts val="0"/>
              </a:spcBef>
              <a:spcAft>
                <a:spcPts val="0"/>
              </a:spcAft>
              <a:buSzPts val="1110"/>
              <a:buChar char="●"/>
            </a:pPr>
            <a:r>
              <a:rPr lang="en" sz="1110"/>
              <a:t>The </a:t>
            </a:r>
            <a:r>
              <a:rPr b="1" lang="en" sz="1110"/>
              <a:t>conda</a:t>
            </a:r>
            <a:r>
              <a:rPr lang="en" sz="1110"/>
              <a:t> directive tells the process to use dependencies using conda package manager</a:t>
            </a:r>
            <a:endParaRPr sz="1110"/>
          </a:p>
          <a:p>
            <a:pPr indent="-299085" lvl="0" marL="457200" rtl="0" algn="l">
              <a:lnSpc>
                <a:spcPct val="150000"/>
              </a:lnSpc>
              <a:spcBef>
                <a:spcPts val="0"/>
              </a:spcBef>
              <a:spcAft>
                <a:spcPts val="0"/>
              </a:spcAft>
              <a:buSzPts val="1110"/>
              <a:buChar char="●"/>
            </a:pPr>
            <a:r>
              <a:rPr lang="en" sz="1110"/>
              <a:t>Nextflow will automatically set the conda environment for the process to run</a:t>
            </a:r>
            <a:endParaRPr sz="1110"/>
          </a:p>
          <a:p>
            <a:pPr indent="-299085" lvl="0" marL="457200" rtl="0" algn="l">
              <a:lnSpc>
                <a:spcPct val="150000"/>
              </a:lnSpc>
              <a:spcBef>
                <a:spcPts val="0"/>
              </a:spcBef>
              <a:spcAft>
                <a:spcPts val="0"/>
              </a:spcAft>
              <a:buSzPts val="1110"/>
              <a:buChar char="●"/>
            </a:pPr>
            <a:r>
              <a:rPr lang="en" sz="1110"/>
              <a:t>Specific </a:t>
            </a:r>
            <a:r>
              <a:rPr lang="en" sz="1110"/>
              <a:t>package</a:t>
            </a:r>
            <a:r>
              <a:rPr lang="en" sz="1110"/>
              <a:t> can be downloaded and used by specifying channel of the package eg: “</a:t>
            </a:r>
            <a:r>
              <a:rPr lang="en" sz="1110">
                <a:solidFill>
                  <a:srgbClr val="0000FF"/>
                </a:solidFill>
              </a:rPr>
              <a:t>bioconda::bwa=0.7.15</a:t>
            </a:r>
            <a:r>
              <a:rPr lang="en" sz="1110"/>
              <a:t>” </a:t>
            </a:r>
            <a:endParaRPr sz="1110"/>
          </a:p>
          <a:p>
            <a:pPr indent="-299085" lvl="0" marL="457200" rtl="0" algn="l">
              <a:lnSpc>
                <a:spcPct val="150000"/>
              </a:lnSpc>
              <a:spcBef>
                <a:spcPts val="0"/>
              </a:spcBef>
              <a:spcAft>
                <a:spcPts val="0"/>
              </a:spcAft>
              <a:buSzPts val="1110"/>
              <a:buChar char="●"/>
            </a:pPr>
            <a:r>
              <a:rPr lang="en" sz="1110"/>
              <a:t>Already existing environment can be also provided by specifying the path of the environment directory</a:t>
            </a:r>
            <a:endParaRPr sz="1110"/>
          </a:p>
          <a:p>
            <a:pPr indent="-299085" lvl="0" marL="457200" rtl="0" algn="l">
              <a:lnSpc>
                <a:spcPct val="150000"/>
              </a:lnSpc>
              <a:spcBef>
                <a:spcPts val="0"/>
              </a:spcBef>
              <a:spcAft>
                <a:spcPts val="0"/>
              </a:spcAft>
              <a:buSzPts val="1110"/>
              <a:buChar char="●"/>
            </a:pPr>
            <a:r>
              <a:rPr lang="en" sz="1110"/>
              <a:t>Multiple packages can be specified separating them with a blank space eg. "</a:t>
            </a:r>
            <a:r>
              <a:rPr lang="en" sz="1110">
                <a:solidFill>
                  <a:srgbClr val="0000FF"/>
                </a:solidFill>
              </a:rPr>
              <a:t>Openms xcms</a:t>
            </a:r>
            <a:r>
              <a:rPr lang="en" sz="1110"/>
              <a:t>". The name of the channel from where a specific package needs to be downloaded can be specified using the usual Conda notation i.e. prefixing the package with the channel name as shown here </a:t>
            </a:r>
            <a:r>
              <a:rPr lang="en" sz="1110">
                <a:solidFill>
                  <a:srgbClr val="0000FF"/>
                </a:solidFill>
              </a:rPr>
              <a:t>bioconda::Openms=2.4.0</a:t>
            </a:r>
            <a:endParaRPr sz="1110">
              <a:solidFill>
                <a:srgbClr val="0000FF"/>
              </a:solidFill>
            </a:endParaRPr>
          </a:p>
        </p:txBody>
      </p:sp>
      <p:sp>
        <p:nvSpPr>
          <p:cNvPr id="474" name="Google Shape;474;p34"/>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c</a:t>
            </a:r>
            <a:r>
              <a:rPr lang="en" sz="1000">
                <a:solidFill>
                  <a:srgbClr val="0000FF"/>
                </a:solidFill>
              </a:rPr>
              <a:t>onda ‘bwa=0.7.15’</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75" name="Google Shape;475;p34"/>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conda</a:t>
            </a:r>
            <a:endParaRPr/>
          </a:p>
        </p:txBody>
      </p:sp>
      <p:pic>
        <p:nvPicPr>
          <p:cNvPr id="476" name="Google Shape;476;p34"/>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5"/>
          <p:cNvSpPr txBox="1"/>
          <p:nvPr>
            <p:ph idx="4294967295" type="body"/>
          </p:nvPr>
        </p:nvSpPr>
        <p:spPr>
          <a:xfrm>
            <a:off x="202625" y="1460350"/>
            <a:ext cx="4592700" cy="3474600"/>
          </a:xfrm>
          <a:prstGeom prst="rect">
            <a:avLst/>
          </a:prstGeom>
        </p:spPr>
        <p:txBody>
          <a:bodyPr anchorCtr="0" anchor="t" bIns="91425" lIns="91425" spcFirstLastPara="1" rIns="91425" wrap="square" tIns="91425">
            <a:noAutofit/>
          </a:bodyPr>
          <a:lstStyle/>
          <a:p>
            <a:pPr indent="-299085" lvl="0" marL="457200" rtl="0" algn="l">
              <a:lnSpc>
                <a:spcPct val="150000"/>
              </a:lnSpc>
              <a:spcBef>
                <a:spcPts val="0"/>
              </a:spcBef>
              <a:spcAft>
                <a:spcPts val="0"/>
              </a:spcAft>
              <a:buSzPts val="1110"/>
              <a:buChar char="●"/>
            </a:pPr>
            <a:r>
              <a:rPr lang="en" sz="1110"/>
              <a:t>Environment Modules is a package manager that allows you to dynamically configure your execution environment and easily switch between multiple versions of the same software tool</a:t>
            </a:r>
            <a:endParaRPr sz="1110"/>
          </a:p>
          <a:p>
            <a:pPr indent="-299085" lvl="0" marL="457200" rtl="0" algn="l">
              <a:lnSpc>
                <a:spcPct val="150000"/>
              </a:lnSpc>
              <a:spcBef>
                <a:spcPts val="0"/>
              </a:spcBef>
              <a:spcAft>
                <a:spcPts val="0"/>
              </a:spcAft>
              <a:buSzPts val="1110"/>
              <a:buChar char="●"/>
            </a:pPr>
            <a:r>
              <a:rPr lang="en" sz="1110"/>
              <a:t>If it is available in your system you can use it with Nextflow in order to configure the processes execution environment in your pipeline</a:t>
            </a:r>
            <a:endParaRPr sz="1110"/>
          </a:p>
          <a:p>
            <a:pPr indent="-299085" lvl="0" marL="457200" rtl="0" algn="l">
              <a:lnSpc>
                <a:spcPct val="150000"/>
              </a:lnSpc>
              <a:spcBef>
                <a:spcPts val="0"/>
              </a:spcBef>
              <a:spcAft>
                <a:spcPts val="0"/>
              </a:spcAft>
              <a:buSzPts val="1110"/>
              <a:buChar char="●"/>
            </a:pPr>
            <a:r>
              <a:rPr lang="en" sz="1110"/>
              <a:t>In a process definition you can use the module directive to load a specific module version to be used in the process execution environment</a:t>
            </a:r>
            <a:endParaRPr sz="1110"/>
          </a:p>
          <a:p>
            <a:pPr indent="-299085" lvl="0" marL="457200" rtl="0" algn="l">
              <a:lnSpc>
                <a:spcPct val="150000"/>
              </a:lnSpc>
              <a:spcBef>
                <a:spcPts val="0"/>
              </a:spcBef>
              <a:spcAft>
                <a:spcPts val="0"/>
              </a:spcAft>
              <a:buSzPts val="1110"/>
              <a:buChar char="●"/>
            </a:pPr>
            <a:r>
              <a:rPr lang="en" sz="1110"/>
              <a:t>Multiple modules can be specified in a single module directive by separating all the module names by using a</a:t>
            </a:r>
            <a:r>
              <a:rPr lang="en" sz="1110">
                <a:solidFill>
                  <a:srgbClr val="0000FF"/>
                </a:solidFill>
              </a:rPr>
              <a:t> : (colon) </a:t>
            </a:r>
            <a:r>
              <a:rPr lang="en" sz="1110"/>
              <a:t>character</a:t>
            </a:r>
            <a:endParaRPr sz="1110"/>
          </a:p>
          <a:p>
            <a:pPr indent="0" lvl="0" marL="457200" rtl="0" algn="l">
              <a:lnSpc>
                <a:spcPct val="150000"/>
              </a:lnSpc>
              <a:spcBef>
                <a:spcPts val="1200"/>
              </a:spcBef>
              <a:spcAft>
                <a:spcPts val="1200"/>
              </a:spcAft>
              <a:buNone/>
            </a:pPr>
            <a:r>
              <a:t/>
            </a:r>
            <a:endParaRPr sz="1110"/>
          </a:p>
        </p:txBody>
      </p:sp>
      <p:sp>
        <p:nvSpPr>
          <p:cNvPr id="482" name="Google Shape;482;p35"/>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module 'openms/2.4.0’</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83" name="Google Shape;483;p35"/>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module</a:t>
            </a:r>
            <a:endParaRPr/>
          </a:p>
        </p:txBody>
      </p:sp>
      <p:pic>
        <p:nvPicPr>
          <p:cNvPr id="484" name="Google Shape;484;p35"/>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a:t>
            </a:r>
            <a:r>
              <a:rPr b="1" lang="en"/>
              <a:t>container</a:t>
            </a:r>
            <a:r>
              <a:rPr lang="en"/>
              <a:t> allows to execute the process script in a docker container</a:t>
            </a:r>
            <a:endParaRPr/>
          </a:p>
          <a:p>
            <a:pPr indent="-311150" lvl="0" marL="457200" rtl="0" algn="l">
              <a:lnSpc>
                <a:spcPct val="200000"/>
              </a:lnSpc>
              <a:spcBef>
                <a:spcPts val="0"/>
              </a:spcBef>
              <a:spcAft>
                <a:spcPts val="0"/>
              </a:spcAft>
              <a:buSzPts val="1300"/>
              <a:buChar char="●"/>
            </a:pPr>
            <a:r>
              <a:rPr lang="en" sz="1200">
                <a:solidFill>
                  <a:srgbClr val="404040"/>
                </a:solidFill>
                <a:highlight>
                  <a:srgbClr val="FCFCFC"/>
                </a:highlight>
                <a:latin typeface="Lato"/>
                <a:ea typeface="Lato"/>
                <a:cs typeface="Lato"/>
                <a:sym typeface="Lato"/>
              </a:rPr>
              <a:t>It requires the Docker daemon to be running in machine where the pipeline is executed, i.e. the local machine when using the </a:t>
            </a:r>
            <a:r>
              <a:rPr i="1" lang="en" sz="1200">
                <a:solidFill>
                  <a:srgbClr val="404040"/>
                </a:solidFill>
                <a:highlight>
                  <a:srgbClr val="FCFCFC"/>
                </a:highlight>
                <a:latin typeface="Lato"/>
                <a:ea typeface="Lato"/>
                <a:cs typeface="Lato"/>
                <a:sym typeface="Lato"/>
              </a:rPr>
              <a:t>local</a:t>
            </a:r>
            <a:r>
              <a:rPr lang="en" sz="1200">
                <a:solidFill>
                  <a:srgbClr val="404040"/>
                </a:solidFill>
                <a:highlight>
                  <a:srgbClr val="FCFCFC"/>
                </a:highlight>
                <a:latin typeface="Lato"/>
                <a:ea typeface="Lato"/>
                <a:cs typeface="Lato"/>
                <a:sym typeface="Lato"/>
              </a:rPr>
              <a:t> executor or the cluster nodes when the pipeline is deployed through a </a:t>
            </a:r>
            <a:r>
              <a:rPr i="1" lang="en" sz="1200">
                <a:solidFill>
                  <a:srgbClr val="404040"/>
                </a:solidFill>
                <a:highlight>
                  <a:srgbClr val="FCFCFC"/>
                </a:highlight>
                <a:latin typeface="Lato"/>
                <a:ea typeface="Lato"/>
                <a:cs typeface="Lato"/>
                <a:sym typeface="Lato"/>
              </a:rPr>
              <a:t>grid</a:t>
            </a:r>
            <a:r>
              <a:rPr lang="en" sz="1200">
                <a:solidFill>
                  <a:srgbClr val="404040"/>
                </a:solidFill>
                <a:highlight>
                  <a:srgbClr val="FCFCFC"/>
                </a:highlight>
                <a:latin typeface="Lato"/>
                <a:ea typeface="Lato"/>
                <a:cs typeface="Lato"/>
                <a:sym typeface="Lato"/>
              </a:rPr>
              <a:t> executor.</a:t>
            </a:r>
            <a:endParaRPr/>
          </a:p>
          <a:p>
            <a:pPr indent="0" lvl="0" marL="1371600" rtl="0" algn="l">
              <a:lnSpc>
                <a:spcPct val="200000"/>
              </a:lnSpc>
              <a:spcBef>
                <a:spcPts val="1200"/>
              </a:spcBef>
              <a:spcAft>
                <a:spcPts val="1200"/>
              </a:spcAft>
              <a:buNone/>
            </a:pPr>
            <a:r>
              <a:t/>
            </a:r>
            <a:endParaRPr/>
          </a:p>
        </p:txBody>
      </p:sp>
      <p:sp>
        <p:nvSpPr>
          <p:cNvPr id="490" name="Google Shape;490;p36"/>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container ‘</a:t>
            </a:r>
            <a:r>
              <a:rPr lang="en" sz="1000">
                <a:solidFill>
                  <a:srgbClr val="0000FF"/>
                </a:solidFill>
              </a:rPr>
              <a:t>dockerbox:tag</a:t>
            </a:r>
            <a:r>
              <a:rPr lang="en" sz="1000">
                <a:solidFill>
                  <a:srgbClr val="0000FF"/>
                </a:solidFill>
              </a:rPr>
              <a:t>’</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91" name="Google Shape;491;p36"/>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container</a:t>
            </a:r>
            <a:endParaRPr/>
          </a:p>
        </p:txBody>
      </p:sp>
      <p:pic>
        <p:nvPicPr>
          <p:cNvPr id="492" name="Google Shape;492;p36"/>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stageInMode copy</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98" name="Google Shape;498;p37"/>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lnSpcReduction="20000"/>
          </a:bodyPr>
          <a:lstStyle/>
          <a:p>
            <a:pPr indent="-311150" lvl="0" marL="457200" rtl="0" algn="l">
              <a:lnSpc>
                <a:spcPct val="200000"/>
              </a:lnSpc>
              <a:spcBef>
                <a:spcPts val="0"/>
              </a:spcBef>
              <a:spcAft>
                <a:spcPts val="0"/>
              </a:spcAft>
              <a:buSzPts val="1300"/>
              <a:buChar char="●"/>
            </a:pPr>
            <a:r>
              <a:rPr lang="en"/>
              <a:t>The stageInMode defines how the data is stored in the work directory</a:t>
            </a:r>
            <a:endParaRPr/>
          </a:p>
          <a:p>
            <a:pPr indent="-311150" lvl="0" marL="457200" rtl="0" algn="l">
              <a:lnSpc>
                <a:spcPct val="200000"/>
              </a:lnSpc>
              <a:spcBef>
                <a:spcPts val="0"/>
              </a:spcBef>
              <a:spcAft>
                <a:spcPts val="0"/>
              </a:spcAft>
              <a:buSzPts val="1300"/>
              <a:buChar char="●"/>
            </a:pPr>
            <a:r>
              <a:rPr lang="en"/>
              <a:t>Nextflow by default uses symbolic link to stage files</a:t>
            </a:r>
            <a:endParaRPr/>
          </a:p>
          <a:p>
            <a:pPr indent="-311150" lvl="0" marL="457200" rtl="0" algn="l">
              <a:lnSpc>
                <a:spcPct val="200000"/>
              </a:lnSpc>
              <a:spcBef>
                <a:spcPts val="0"/>
              </a:spcBef>
              <a:spcAft>
                <a:spcPts val="0"/>
              </a:spcAft>
              <a:buSzPts val="1300"/>
              <a:buChar char="●"/>
            </a:pPr>
            <a:r>
              <a:rPr lang="en"/>
              <a:t>Set this to “</a:t>
            </a:r>
            <a:r>
              <a:rPr lang="en">
                <a:solidFill>
                  <a:srgbClr val="0000FF"/>
                </a:solidFill>
              </a:rPr>
              <a:t>copy</a:t>
            </a:r>
            <a:r>
              <a:rPr lang="en"/>
              <a:t>” if you have the same file names in input and output</a:t>
            </a:r>
            <a:endParaRPr/>
          </a:p>
          <a:p>
            <a:pPr indent="-311150" lvl="0" marL="457200" rtl="0" algn="l">
              <a:lnSpc>
                <a:spcPct val="200000"/>
              </a:lnSpc>
              <a:spcBef>
                <a:spcPts val="0"/>
              </a:spcBef>
              <a:spcAft>
                <a:spcPts val="0"/>
              </a:spcAft>
              <a:buSzPts val="1300"/>
              <a:buChar char="●"/>
            </a:pPr>
            <a:r>
              <a:rPr lang="en"/>
              <a:t>Will increase overhead of the pipeline significantly</a:t>
            </a:r>
            <a:endParaRPr/>
          </a:p>
          <a:p>
            <a:pPr indent="0" lvl="0" marL="1371600" rtl="0" algn="l">
              <a:lnSpc>
                <a:spcPct val="200000"/>
              </a:lnSpc>
              <a:spcBef>
                <a:spcPts val="1200"/>
              </a:spcBef>
              <a:spcAft>
                <a:spcPts val="1200"/>
              </a:spcAft>
              <a:buNone/>
            </a:pPr>
            <a:r>
              <a:t/>
            </a:r>
            <a:endParaRPr/>
          </a:p>
        </p:txBody>
      </p:sp>
      <p:sp>
        <p:nvSpPr>
          <p:cNvPr id="499" name="Google Shape;499;p37"/>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stageInMode</a:t>
            </a:r>
            <a:endParaRPr/>
          </a:p>
        </p:txBody>
      </p:sp>
      <p:pic>
        <p:nvPicPr>
          <p:cNvPr id="500" name="Google Shape;500;p37"/>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tag “$x”</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506" name="Google Shape;506;p38"/>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tag directive allows to give custom name for the process.</a:t>
            </a:r>
            <a:endParaRPr/>
          </a:p>
          <a:p>
            <a:pPr indent="-311150" lvl="0" marL="457200" rtl="0" algn="l">
              <a:lnSpc>
                <a:spcPct val="200000"/>
              </a:lnSpc>
              <a:spcBef>
                <a:spcPts val="0"/>
              </a:spcBef>
              <a:spcAft>
                <a:spcPts val="0"/>
              </a:spcAft>
              <a:buSzPts val="1300"/>
              <a:buChar char="●"/>
            </a:pPr>
            <a:r>
              <a:rPr lang="en"/>
              <a:t> Makes it easier to identify them in the log file or in the trace execution report</a:t>
            </a:r>
            <a:endParaRPr/>
          </a:p>
          <a:p>
            <a:pPr indent="0" lvl="0" marL="1371600" rtl="0" algn="l">
              <a:lnSpc>
                <a:spcPct val="200000"/>
              </a:lnSpc>
              <a:spcBef>
                <a:spcPts val="1200"/>
              </a:spcBef>
              <a:spcAft>
                <a:spcPts val="1200"/>
              </a:spcAft>
              <a:buNone/>
            </a:pPr>
            <a:r>
              <a:t/>
            </a:r>
            <a:endParaRPr/>
          </a:p>
        </p:txBody>
      </p:sp>
      <p:sp>
        <p:nvSpPr>
          <p:cNvPr id="507" name="Google Shape;507;p38"/>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tag</a:t>
            </a:r>
            <a:endParaRPr/>
          </a:p>
        </p:txBody>
      </p:sp>
      <p:pic>
        <p:nvPicPr>
          <p:cNvPr id="508" name="Google Shape;508;p38"/>
          <p:cNvPicPr preferRelativeResize="0"/>
          <p:nvPr/>
        </p:nvPicPr>
        <p:blipFill>
          <a:blip r:embed="rId3">
            <a:alphaModFix/>
          </a:blip>
          <a:stretch>
            <a:fillRect/>
          </a:stretch>
        </p:blipFill>
        <p:spPr>
          <a:xfrm>
            <a:off x="813689" y="598575"/>
            <a:ext cx="932451" cy="780674"/>
          </a:xfrm>
          <a:prstGeom prst="rect">
            <a:avLst/>
          </a:prstGeom>
          <a:noFill/>
          <a:ln>
            <a:noFill/>
          </a:ln>
        </p:spPr>
      </p:pic>
      <p:pic>
        <p:nvPicPr>
          <p:cNvPr id="509" name="Google Shape;509;p38"/>
          <p:cNvPicPr preferRelativeResize="0"/>
          <p:nvPr/>
        </p:nvPicPr>
        <p:blipFill>
          <a:blip r:embed="rId4">
            <a:alphaModFix/>
          </a:blip>
          <a:stretch>
            <a:fillRect/>
          </a:stretch>
        </p:blipFill>
        <p:spPr>
          <a:xfrm>
            <a:off x="535900" y="4444370"/>
            <a:ext cx="3304450" cy="419875"/>
          </a:xfrm>
          <a:prstGeom prst="rect">
            <a:avLst/>
          </a:prstGeom>
          <a:noFill/>
          <a:ln>
            <a:noFill/>
          </a:ln>
        </p:spPr>
      </p:pic>
      <p:sp>
        <p:nvSpPr>
          <p:cNvPr id="510" name="Google Shape;510;p38"/>
          <p:cNvSpPr/>
          <p:nvPr/>
        </p:nvSpPr>
        <p:spPr>
          <a:xfrm>
            <a:off x="2254975" y="4708125"/>
            <a:ext cx="756600" cy="1983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9"/>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l</a:t>
            </a:r>
            <a:r>
              <a:rPr lang="en" sz="1000">
                <a:solidFill>
                  <a:srgbClr val="0000FF"/>
                </a:solidFill>
              </a:rPr>
              <a:t>abel “basic_process”</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516" name="Google Shape;516;p39"/>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200000"/>
              </a:lnSpc>
              <a:spcBef>
                <a:spcPts val="0"/>
              </a:spcBef>
              <a:spcAft>
                <a:spcPts val="0"/>
              </a:spcAft>
              <a:buSzPct val="100000"/>
              <a:buChar char="●"/>
            </a:pPr>
            <a:r>
              <a:rPr lang="en"/>
              <a:t>The label directive allows the annotation of processes with an identifier of your choice</a:t>
            </a:r>
            <a:endParaRPr/>
          </a:p>
          <a:p>
            <a:pPr indent="-298767" lvl="0" marL="457200" rtl="0" algn="l">
              <a:lnSpc>
                <a:spcPct val="200000"/>
              </a:lnSpc>
              <a:spcBef>
                <a:spcPts val="0"/>
              </a:spcBef>
              <a:spcAft>
                <a:spcPts val="0"/>
              </a:spcAft>
              <a:buSzPct val="100000"/>
              <a:buChar char="●"/>
            </a:pPr>
            <a:r>
              <a:rPr lang="en"/>
              <a:t>The same label can be applied to more than a process and multiple labels can be applied to the same process using the label directive more than one time</a:t>
            </a:r>
            <a:endParaRPr/>
          </a:p>
          <a:p>
            <a:pPr indent="-298767" lvl="0" marL="457200" rtl="0" algn="l">
              <a:lnSpc>
                <a:spcPct val="200000"/>
              </a:lnSpc>
              <a:spcBef>
                <a:spcPts val="0"/>
              </a:spcBef>
              <a:spcAft>
                <a:spcPts val="0"/>
              </a:spcAft>
              <a:buSzPct val="100000"/>
              <a:buChar char="●"/>
            </a:pPr>
            <a:r>
              <a:rPr lang="en"/>
              <a:t>Labels are useful to organise pipeline processes in separate groups which can be referenced in the configuration file to select and configure subset of processes having similar computing requirements</a:t>
            </a:r>
            <a:endParaRPr/>
          </a:p>
        </p:txBody>
      </p:sp>
      <p:sp>
        <p:nvSpPr>
          <p:cNvPr id="517" name="Google Shape;517;p39"/>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label</a:t>
            </a:r>
            <a:endParaRPr/>
          </a:p>
        </p:txBody>
      </p:sp>
      <p:pic>
        <p:nvPicPr>
          <p:cNvPr id="518" name="Google Shape;518;p39"/>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0"/>
          <p:cNvSpPr txBox="1"/>
          <p:nvPr>
            <p:ph idx="4294967295" type="body"/>
          </p:nvPr>
        </p:nvSpPr>
        <p:spPr>
          <a:xfrm>
            <a:off x="631275" y="2323000"/>
            <a:ext cx="8066700" cy="138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maxForks → Defines maximum number of process instance that can be executed in parallel</a:t>
            </a:r>
            <a:endParaRPr/>
          </a:p>
          <a:p>
            <a:pPr indent="0" lvl="0" marL="0" rtl="0" algn="l">
              <a:spcBef>
                <a:spcPts val="1200"/>
              </a:spcBef>
              <a:spcAft>
                <a:spcPts val="0"/>
              </a:spcAft>
              <a:buNone/>
            </a:pPr>
            <a:r>
              <a:rPr lang="en"/>
              <a:t>executor → Defines where the processes are executed (eg: awsbatch, azurebatch, slurm etc)</a:t>
            </a:r>
            <a:endParaRPr/>
          </a:p>
          <a:p>
            <a:pPr indent="0" lvl="0" marL="0" rtl="0" algn="l">
              <a:spcBef>
                <a:spcPts val="1200"/>
              </a:spcBef>
              <a:spcAft>
                <a:spcPts val="1200"/>
              </a:spcAft>
              <a:buNone/>
            </a:pPr>
            <a:r>
              <a:rPr lang="en"/>
              <a:t>debug → setting debug to true will print the stdout on the terminal. Useful while creating a pipeline</a:t>
            </a:r>
            <a:endParaRPr/>
          </a:p>
        </p:txBody>
      </p:sp>
      <p:sp>
        <p:nvSpPr>
          <p:cNvPr id="524" name="Google Shape;524;p40"/>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some more</a:t>
            </a:r>
            <a:endParaRPr/>
          </a:p>
        </p:txBody>
      </p:sp>
      <p:pic>
        <p:nvPicPr>
          <p:cNvPr id="525" name="Google Shape;525;p40"/>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1"/>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input: </a:t>
            </a:r>
            <a:endParaRPr>
              <a:solidFill>
                <a:srgbClr val="0000FF"/>
              </a:solidFill>
            </a:endParaRPr>
          </a:p>
          <a:p>
            <a:pPr indent="0" lvl="0" marL="0" rtl="0" algn="l">
              <a:spcBef>
                <a:spcPts val="0"/>
              </a:spcBef>
              <a:spcAft>
                <a:spcPts val="0"/>
              </a:spcAft>
              <a:buNone/>
            </a:pPr>
            <a:r>
              <a:rPr lang="en">
                <a:solidFill>
                  <a:srgbClr val="0000FF"/>
                </a:solidFill>
              </a:rPr>
              <a:t>  &lt; process inputs &gt;</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531" name="Google Shape;531;p41"/>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92500"/>
          </a:bodyPr>
          <a:lstStyle/>
          <a:p>
            <a:pPr indent="-304958" lvl="0" marL="457200" rtl="0" algn="l">
              <a:lnSpc>
                <a:spcPct val="200000"/>
              </a:lnSpc>
              <a:spcBef>
                <a:spcPts val="0"/>
              </a:spcBef>
              <a:spcAft>
                <a:spcPts val="0"/>
              </a:spcAft>
              <a:buSzPct val="100000"/>
              <a:buChar char="●"/>
            </a:pPr>
            <a:r>
              <a:rPr lang="en"/>
              <a:t>Processes in nextflow are isolated and they are connected by sending values through channels</a:t>
            </a:r>
            <a:endParaRPr/>
          </a:p>
          <a:p>
            <a:pPr indent="-304958" lvl="0" marL="457200" rtl="0" algn="l">
              <a:lnSpc>
                <a:spcPct val="200000"/>
              </a:lnSpc>
              <a:spcBef>
                <a:spcPts val="0"/>
              </a:spcBef>
              <a:spcAft>
                <a:spcPts val="0"/>
              </a:spcAft>
              <a:buSzPct val="100000"/>
              <a:buChar char="●"/>
            </a:pPr>
            <a:r>
              <a:rPr lang="en"/>
              <a:t>Input </a:t>
            </a:r>
            <a:r>
              <a:rPr lang="en"/>
              <a:t>determines the parallel execution of the process</a:t>
            </a:r>
            <a:endParaRPr/>
          </a:p>
          <a:p>
            <a:pPr indent="-304958" lvl="0" marL="457200" rtl="0" algn="l">
              <a:lnSpc>
                <a:spcPct val="200000"/>
              </a:lnSpc>
              <a:spcBef>
                <a:spcPts val="0"/>
              </a:spcBef>
              <a:spcAft>
                <a:spcPts val="0"/>
              </a:spcAft>
              <a:buSzPct val="100000"/>
              <a:buChar char="●"/>
            </a:pPr>
            <a:r>
              <a:rPr lang="en"/>
              <a:t>An input block can contain multiple input declarations</a:t>
            </a:r>
            <a:endParaRPr/>
          </a:p>
          <a:p>
            <a:pPr indent="-304958" lvl="0" marL="457200" rtl="0" algn="l">
              <a:lnSpc>
                <a:spcPct val="200000"/>
              </a:lnSpc>
              <a:spcBef>
                <a:spcPts val="0"/>
              </a:spcBef>
              <a:spcAft>
                <a:spcPts val="0"/>
              </a:spcAft>
              <a:buSzPct val="100000"/>
              <a:buChar char="●"/>
            </a:pPr>
            <a:r>
              <a:rPr lang="en"/>
              <a:t>A process is started when there is new data to be consumed from the input channel</a:t>
            </a:r>
            <a:endParaRPr/>
          </a:p>
        </p:txBody>
      </p:sp>
      <p:cxnSp>
        <p:nvCxnSpPr>
          <p:cNvPr id="532" name="Google Shape;532;p41"/>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33" name="Google Shape;533;p41"/>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34" name="Google Shape;534;p4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Nextflow?</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Nextflow is a domain specific language for workflow framework</a:t>
            </a:r>
            <a:endParaRPr/>
          </a:p>
          <a:p>
            <a:pPr indent="-311150" lvl="0" marL="457200" rtl="0" algn="l">
              <a:lnSpc>
                <a:spcPct val="150000"/>
              </a:lnSpc>
              <a:spcBef>
                <a:spcPts val="0"/>
              </a:spcBef>
              <a:spcAft>
                <a:spcPts val="0"/>
              </a:spcAft>
              <a:buSzPts val="1300"/>
              <a:buChar char="●"/>
            </a:pPr>
            <a:r>
              <a:rPr lang="en"/>
              <a:t>It is an extension of Groovy programming language (super-set of Java)</a:t>
            </a:r>
            <a:endParaRPr/>
          </a:p>
          <a:p>
            <a:pPr indent="-311150" lvl="0" marL="457200" rtl="0" algn="l">
              <a:lnSpc>
                <a:spcPct val="150000"/>
              </a:lnSpc>
              <a:spcBef>
                <a:spcPts val="0"/>
              </a:spcBef>
              <a:spcAft>
                <a:spcPts val="0"/>
              </a:spcAft>
              <a:buSzPts val="1300"/>
              <a:buChar char="●"/>
            </a:pPr>
            <a:r>
              <a:rPr lang="en"/>
              <a:t>It enables scalable and reproducible workflows without worrying about filenames, error handling, environment, dependencies, resuming execution, parallelisation etc.</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t/>
            </a:r>
            <a:endParaRPr/>
          </a:p>
        </p:txBody>
      </p:sp>
      <p:pic>
        <p:nvPicPr>
          <p:cNvPr id="293" name="Google Shape;293;p15"/>
          <p:cNvPicPr preferRelativeResize="0"/>
          <p:nvPr/>
        </p:nvPicPr>
        <p:blipFill>
          <a:blip r:embed="rId3">
            <a:alphaModFix/>
          </a:blip>
          <a:stretch>
            <a:fillRect/>
          </a:stretch>
        </p:blipFill>
        <p:spPr>
          <a:xfrm>
            <a:off x="0" y="4684875"/>
            <a:ext cx="2053475" cy="458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2"/>
          <p:cNvSpPr txBox="1"/>
          <p:nvPr>
            <p:ph idx="4294967295" type="body"/>
          </p:nvPr>
        </p:nvSpPr>
        <p:spPr>
          <a:xfrm>
            <a:off x="-136525" y="1479225"/>
            <a:ext cx="3442200" cy="15516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SzPts val="1100"/>
              <a:buChar char="●"/>
            </a:pPr>
            <a:r>
              <a:rPr lang="en" sz="1100"/>
              <a:t>The input </a:t>
            </a:r>
            <a:r>
              <a:rPr b="1" lang="en" sz="1100">
                <a:solidFill>
                  <a:srgbClr val="000000"/>
                </a:solidFill>
              </a:rPr>
              <a:t>qualifier</a:t>
            </a:r>
            <a:r>
              <a:rPr lang="en" sz="1100"/>
              <a:t> declares the type of data to be received.</a:t>
            </a:r>
            <a:endParaRPr sz="1100"/>
          </a:p>
          <a:p>
            <a:pPr indent="-298450" lvl="0" marL="457200" rtl="0" algn="l">
              <a:lnSpc>
                <a:spcPct val="200000"/>
              </a:lnSpc>
              <a:spcBef>
                <a:spcPts val="0"/>
              </a:spcBef>
              <a:spcAft>
                <a:spcPts val="0"/>
              </a:spcAft>
              <a:buSzPts val="1100"/>
              <a:buChar char="●"/>
            </a:pPr>
            <a:r>
              <a:rPr lang="en" sz="1100"/>
              <a:t>The value can be accessed in the process script by using the specified input </a:t>
            </a:r>
            <a:r>
              <a:rPr b="1" lang="en" sz="1100"/>
              <a:t>name</a:t>
            </a:r>
            <a:r>
              <a:rPr lang="en" sz="1100"/>
              <a:t>,</a:t>
            </a:r>
            <a:endParaRPr sz="1100"/>
          </a:p>
        </p:txBody>
      </p:sp>
      <p:cxnSp>
        <p:nvCxnSpPr>
          <p:cNvPr id="540" name="Google Shape;540;p42"/>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41" name="Google Shape;541;p42"/>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42" name="Google Shape;542;p42"/>
          <p:cNvSpPr txBox="1"/>
          <p:nvPr>
            <p:ph idx="4294967295" type="title"/>
          </p:nvPr>
        </p:nvSpPr>
        <p:spPr>
          <a:xfrm>
            <a:off x="1680675" y="598575"/>
            <a:ext cx="6196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a:t>
            </a:r>
            <a:endParaRPr/>
          </a:p>
        </p:txBody>
      </p:sp>
      <p:sp>
        <p:nvSpPr>
          <p:cNvPr id="543" name="Google Shape;543;p42"/>
          <p:cNvSpPr txBox="1"/>
          <p:nvPr/>
        </p:nvSpPr>
        <p:spPr>
          <a:xfrm>
            <a:off x="5864675" y="1619850"/>
            <a:ext cx="2320500" cy="523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&lt;input qualifier&gt;      &lt;input name&gt;     </a:t>
            </a:r>
            <a:endParaRPr sz="1100"/>
          </a:p>
        </p:txBody>
      </p:sp>
      <p:sp>
        <p:nvSpPr>
          <p:cNvPr id="544" name="Google Shape;544;p42"/>
          <p:cNvSpPr txBox="1"/>
          <p:nvPr/>
        </p:nvSpPr>
        <p:spPr>
          <a:xfrm>
            <a:off x="5259700" y="924400"/>
            <a:ext cx="226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type of input the process is getting (file, value etc)?</a:t>
            </a:r>
            <a:endParaRPr sz="1100"/>
          </a:p>
        </p:txBody>
      </p:sp>
      <p:sp>
        <p:nvSpPr>
          <p:cNvPr id="545" name="Google Shape;545;p42"/>
          <p:cNvSpPr txBox="1"/>
          <p:nvPr/>
        </p:nvSpPr>
        <p:spPr>
          <a:xfrm>
            <a:off x="6764350" y="2402250"/>
            <a:ext cx="164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 name used to access the received value?</a:t>
            </a:r>
            <a:endParaRPr sz="1100"/>
          </a:p>
        </p:txBody>
      </p:sp>
      <p:cxnSp>
        <p:nvCxnSpPr>
          <p:cNvPr id="546" name="Google Shape;546;p42"/>
          <p:cNvCxnSpPr>
            <a:endCxn id="544" idx="2"/>
          </p:cNvCxnSpPr>
          <p:nvPr/>
        </p:nvCxnSpPr>
        <p:spPr>
          <a:xfrm flipH="1" rot="10800000">
            <a:off x="6387250" y="1447600"/>
            <a:ext cx="7200" cy="33240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42"/>
          <p:cNvCxnSpPr>
            <a:endCxn id="545" idx="0"/>
          </p:cNvCxnSpPr>
          <p:nvPr/>
        </p:nvCxnSpPr>
        <p:spPr>
          <a:xfrm>
            <a:off x="7582750" y="2054850"/>
            <a:ext cx="3000" cy="3474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48" name="Google Shape;548;p42"/>
          <p:cNvGraphicFramePr/>
          <p:nvPr/>
        </p:nvGraphicFramePr>
        <p:xfrm>
          <a:off x="1037138" y="3222675"/>
          <a:ext cx="3000000" cy="3000000"/>
        </p:xfrm>
        <a:graphic>
          <a:graphicData uri="http://schemas.openxmlformats.org/drawingml/2006/table">
            <a:tbl>
              <a:tblPr>
                <a:noFill/>
                <a:tableStyleId>{325E7685-3B0D-44A4-A132-66BD0344D804}</a:tableStyleId>
              </a:tblPr>
              <a:tblGrid>
                <a:gridCol w="977925"/>
                <a:gridCol w="6091800"/>
              </a:tblGrid>
              <a:tr h="223950">
                <a:tc>
                  <a:txBody>
                    <a:bodyPr/>
                    <a:lstStyle/>
                    <a:p>
                      <a:pPr indent="0" lvl="0" marL="0" rtl="0" algn="ctr">
                        <a:lnSpc>
                          <a:spcPct val="30000"/>
                        </a:lnSpc>
                        <a:spcBef>
                          <a:spcPts val="0"/>
                        </a:spcBef>
                        <a:spcAft>
                          <a:spcPts val="0"/>
                        </a:spcAft>
                        <a:buNone/>
                      </a:pPr>
                      <a:r>
                        <a:rPr b="1" lang="en" sz="1100"/>
                        <a:t>Qualifier</a:t>
                      </a:r>
                      <a:endParaRPr b="1"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30000"/>
                        </a:lnSpc>
                        <a:spcBef>
                          <a:spcPts val="0"/>
                        </a:spcBef>
                        <a:spcAft>
                          <a:spcPts val="0"/>
                        </a:spcAft>
                        <a:buNone/>
                      </a:pPr>
                      <a:r>
                        <a:rPr b="1" lang="en" sz="1100"/>
                        <a:t>Semantic</a:t>
                      </a:r>
                      <a:endParaRPr b="1"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23950">
                <a:tc>
                  <a:txBody>
                    <a:bodyPr/>
                    <a:lstStyle/>
                    <a:p>
                      <a:pPr indent="0" lvl="0" marL="0" rtl="0" algn="l">
                        <a:lnSpc>
                          <a:spcPct val="30000"/>
                        </a:lnSpc>
                        <a:spcBef>
                          <a:spcPts val="0"/>
                        </a:spcBef>
                        <a:spcAft>
                          <a:spcPts val="0"/>
                        </a:spcAft>
                        <a:buNone/>
                      </a:pPr>
                      <a:r>
                        <a:rPr lang="en" sz="1100">
                          <a:solidFill>
                            <a:srgbClr val="38761D"/>
                          </a:solidFill>
                        </a:rPr>
                        <a:t>val</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lstStyle/>
                    <a:p>
                      <a:pPr indent="0" lvl="0" marL="0" rtl="0" algn="l">
                        <a:lnSpc>
                          <a:spcPct val="30000"/>
                        </a:lnSpc>
                        <a:spcBef>
                          <a:spcPts val="0"/>
                        </a:spcBef>
                        <a:spcAft>
                          <a:spcPts val="0"/>
                        </a:spcAft>
                        <a:buNone/>
                      </a:pPr>
                      <a:r>
                        <a:rPr lang="en" sz="1100">
                          <a:solidFill>
                            <a:srgbClr val="38761D"/>
                          </a:solidFill>
                        </a:rPr>
                        <a:t>Access the input value by name in the process script.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r h="223950">
                <a:tc>
                  <a:txBody>
                    <a:bodyPr/>
                    <a:lstStyle/>
                    <a:p>
                      <a:pPr indent="0" lvl="0" marL="0" rtl="0" algn="l">
                        <a:lnSpc>
                          <a:spcPct val="30000"/>
                        </a:lnSpc>
                        <a:spcBef>
                          <a:spcPts val="0"/>
                        </a:spcBef>
                        <a:spcAft>
                          <a:spcPts val="0"/>
                        </a:spcAft>
                        <a:buNone/>
                      </a:pPr>
                      <a:r>
                        <a:rPr lang="en" sz="1100">
                          <a:solidFill>
                            <a:srgbClr val="38761D"/>
                          </a:solidFill>
                        </a:rPr>
                        <a:t>file</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(DEPRECATED) Handle the input value as a file, staging it properly in the execution context.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path</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Handle the input value as a path, staging the file properly in the execution context.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t>env</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t>Use the input value to set an environment variable in the process script.</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t>stdin</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t>Forward the input value to the process stdin special file.</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tuple</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Handle a group of input values having any of the above qualifiers.</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each</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l">
                        <a:lnSpc>
                          <a:spcPct val="30000"/>
                        </a:lnSpc>
                        <a:spcBef>
                          <a:spcPts val="0"/>
                        </a:spcBef>
                        <a:spcAft>
                          <a:spcPts val="0"/>
                        </a:spcAft>
                        <a:buNone/>
                      </a:pPr>
                      <a:r>
                        <a:rPr lang="en" sz="1100">
                          <a:solidFill>
                            <a:srgbClr val="38761D"/>
                          </a:solidFill>
                        </a:rPr>
                        <a:t>Execute the process for each element in the input collection.</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cxnSp>
        <p:nvCxnSpPr>
          <p:cNvPr id="553" name="Google Shape;553;p43"/>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54" name="Google Shape;554;p43"/>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55" name="Google Shape;555;p43"/>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val</a:t>
            </a:r>
            <a:endParaRPr/>
          </a:p>
        </p:txBody>
      </p:sp>
      <p:sp>
        <p:nvSpPr>
          <p:cNvPr id="556" name="Google Shape;556;p43"/>
          <p:cNvSpPr txBox="1"/>
          <p:nvPr/>
        </p:nvSpPr>
        <p:spPr>
          <a:xfrm>
            <a:off x="686875" y="1682850"/>
            <a:ext cx="3377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val qualifier allows you to receive data of any type as input. It can be accessed in the process script by using the specified input name</a:t>
            </a:r>
            <a:endParaRPr/>
          </a:p>
        </p:txBody>
      </p:sp>
      <p:sp>
        <p:nvSpPr>
          <p:cNvPr id="557" name="Google Shape;557;p43"/>
          <p:cNvSpPr txBox="1"/>
          <p:nvPr/>
        </p:nvSpPr>
        <p:spPr>
          <a:xfrm>
            <a:off x="5117225" y="463650"/>
            <a:ext cx="3480300" cy="2693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num = Channel.from( 1, 3, 5, 7 )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basicExample {</a:t>
            </a:r>
            <a:endParaRPr sz="1100"/>
          </a:p>
          <a:p>
            <a:pPr indent="0" lvl="0" marL="0" rtl="0" algn="l">
              <a:spcBef>
                <a:spcPts val="0"/>
              </a:spcBef>
              <a:spcAft>
                <a:spcPts val="0"/>
              </a:spcAft>
              <a:buNone/>
            </a:pPr>
            <a:r>
              <a:rPr lang="en" sz="1100"/>
              <a:t>echo true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solidFill>
                  <a:srgbClr val="0000FF"/>
                </a:solidFill>
              </a:rPr>
              <a:t>val x </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script:</a:t>
            </a:r>
            <a:endParaRPr sz="1100"/>
          </a:p>
          <a:p>
            <a:pPr indent="0" lvl="0" marL="0" rtl="0" algn="l">
              <a:spcBef>
                <a:spcPts val="0"/>
              </a:spcBef>
              <a:spcAft>
                <a:spcPts val="0"/>
              </a:spcAft>
              <a:buNone/>
            </a:pPr>
            <a:r>
              <a:rPr lang="en" sz="1100"/>
              <a:t>"echo process job $x"</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basicExample</a:t>
            </a:r>
            <a:r>
              <a:rPr lang="en" sz="1000"/>
              <a:t>(</a:t>
            </a:r>
            <a:r>
              <a:rPr lang="en" sz="1100"/>
              <a:t>num</a:t>
            </a:r>
            <a:r>
              <a:rPr lang="en" sz="1000"/>
              <a:t>)</a:t>
            </a:r>
            <a:endParaRPr sz="1000"/>
          </a:p>
          <a:p>
            <a:pPr indent="0" lvl="0" marL="0" rtl="0" algn="l">
              <a:spcBef>
                <a:spcPts val="0"/>
              </a:spcBef>
              <a:spcAft>
                <a:spcPts val="0"/>
              </a:spcAft>
              <a:buNone/>
            </a:pPr>
            <a:r>
              <a:rPr lang="en" sz="1000"/>
              <a:t>}</a:t>
            </a:r>
            <a:endParaRPr sz="1100"/>
          </a:p>
        </p:txBody>
      </p:sp>
      <p:pic>
        <p:nvPicPr>
          <p:cNvPr id="558" name="Google Shape;558;p43"/>
          <p:cNvPicPr preferRelativeResize="0"/>
          <p:nvPr/>
        </p:nvPicPr>
        <p:blipFill>
          <a:blip r:embed="rId4">
            <a:alphaModFix/>
          </a:blip>
          <a:stretch>
            <a:fillRect/>
          </a:stretch>
        </p:blipFill>
        <p:spPr>
          <a:xfrm>
            <a:off x="5403925" y="3320088"/>
            <a:ext cx="2932800" cy="1170875"/>
          </a:xfrm>
          <a:prstGeom prst="rect">
            <a:avLst/>
          </a:prstGeom>
          <a:noFill/>
          <a:ln>
            <a:noFill/>
          </a:ln>
        </p:spPr>
      </p:pic>
      <p:sp>
        <p:nvSpPr>
          <p:cNvPr id="559" name="Google Shape;559;p43"/>
          <p:cNvSpPr/>
          <p:nvPr/>
        </p:nvSpPr>
        <p:spPr>
          <a:xfrm rot="-5400000">
            <a:off x="337037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rot="-5400000">
            <a:off x="258742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rot="-5400000">
            <a:off x="180447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rot="-5400000">
            <a:off x="102152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txBox="1"/>
          <p:nvPr/>
        </p:nvSpPr>
        <p:spPr>
          <a:xfrm>
            <a:off x="1111275"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564" name="Google Shape;564;p43"/>
          <p:cNvSpPr txBox="1"/>
          <p:nvPr/>
        </p:nvSpPr>
        <p:spPr>
          <a:xfrm>
            <a:off x="1921250"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565" name="Google Shape;565;p43"/>
          <p:cNvSpPr txBox="1"/>
          <p:nvPr/>
        </p:nvSpPr>
        <p:spPr>
          <a:xfrm>
            <a:off x="2686175"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566" name="Google Shape;566;p43"/>
          <p:cNvSpPr txBox="1"/>
          <p:nvPr/>
        </p:nvSpPr>
        <p:spPr>
          <a:xfrm>
            <a:off x="3451100"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567" name="Google Shape;567;p43"/>
          <p:cNvCxnSpPr>
            <a:stCxn id="563" idx="2"/>
            <a:endCxn id="568" idx="0"/>
          </p:cNvCxnSpPr>
          <p:nvPr/>
        </p:nvCxnSpPr>
        <p:spPr>
          <a:xfrm flipH="1">
            <a:off x="744525" y="3589775"/>
            <a:ext cx="506400" cy="631500"/>
          </a:xfrm>
          <a:prstGeom prst="straightConnector1">
            <a:avLst/>
          </a:prstGeom>
          <a:noFill/>
          <a:ln cap="flat" cmpd="sng" w="9525">
            <a:solidFill>
              <a:schemeClr val="dk2"/>
            </a:solidFill>
            <a:prstDash val="solid"/>
            <a:round/>
            <a:headEnd len="med" w="med" type="none"/>
            <a:tailEnd len="med" w="med" type="triangle"/>
          </a:ln>
        </p:spPr>
      </p:cxnSp>
      <p:cxnSp>
        <p:nvCxnSpPr>
          <p:cNvPr id="569" name="Google Shape;569;p43"/>
          <p:cNvCxnSpPr>
            <a:stCxn id="564" idx="2"/>
            <a:endCxn id="570" idx="0"/>
          </p:cNvCxnSpPr>
          <p:nvPr/>
        </p:nvCxnSpPr>
        <p:spPr>
          <a:xfrm flipH="1">
            <a:off x="1993700" y="3589775"/>
            <a:ext cx="67200" cy="985500"/>
          </a:xfrm>
          <a:prstGeom prst="straightConnector1">
            <a:avLst/>
          </a:prstGeom>
          <a:noFill/>
          <a:ln cap="flat" cmpd="sng" w="9525">
            <a:solidFill>
              <a:schemeClr val="dk2"/>
            </a:solidFill>
            <a:prstDash val="solid"/>
            <a:round/>
            <a:headEnd len="med" w="med" type="none"/>
            <a:tailEnd len="med" w="med" type="triangle"/>
          </a:ln>
        </p:spPr>
      </p:cxnSp>
      <p:cxnSp>
        <p:nvCxnSpPr>
          <p:cNvPr id="571" name="Google Shape;571;p43"/>
          <p:cNvCxnSpPr>
            <a:stCxn id="565" idx="2"/>
            <a:endCxn id="572" idx="0"/>
          </p:cNvCxnSpPr>
          <p:nvPr/>
        </p:nvCxnSpPr>
        <p:spPr>
          <a:xfrm>
            <a:off x="2825825" y="3589775"/>
            <a:ext cx="119400" cy="5973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43"/>
          <p:cNvCxnSpPr>
            <a:stCxn id="566" idx="2"/>
            <a:endCxn id="574" idx="0"/>
          </p:cNvCxnSpPr>
          <p:nvPr/>
        </p:nvCxnSpPr>
        <p:spPr>
          <a:xfrm>
            <a:off x="3590750" y="3589775"/>
            <a:ext cx="691800" cy="10329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43"/>
          <p:cNvSpPr txBox="1"/>
          <p:nvPr/>
        </p:nvSpPr>
        <p:spPr>
          <a:xfrm>
            <a:off x="0" y="42212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1</a:t>
            </a:r>
            <a:endParaRPr sz="1100">
              <a:solidFill>
                <a:srgbClr val="BF9000"/>
              </a:solidFill>
              <a:latin typeface="Nunito"/>
              <a:ea typeface="Nunito"/>
              <a:cs typeface="Nunito"/>
              <a:sym typeface="Nunito"/>
            </a:endParaRPr>
          </a:p>
        </p:txBody>
      </p:sp>
      <p:sp>
        <p:nvSpPr>
          <p:cNvPr id="570" name="Google Shape;570;p43"/>
          <p:cNvSpPr txBox="1"/>
          <p:nvPr/>
        </p:nvSpPr>
        <p:spPr>
          <a:xfrm>
            <a:off x="1249025" y="45752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3</a:t>
            </a:r>
            <a:endParaRPr sz="1100">
              <a:solidFill>
                <a:srgbClr val="BF9000"/>
              </a:solidFill>
              <a:latin typeface="Nunito"/>
              <a:ea typeface="Nunito"/>
              <a:cs typeface="Nunito"/>
              <a:sym typeface="Nunito"/>
            </a:endParaRPr>
          </a:p>
        </p:txBody>
      </p:sp>
      <p:sp>
        <p:nvSpPr>
          <p:cNvPr id="572" name="Google Shape;572;p43"/>
          <p:cNvSpPr txBox="1"/>
          <p:nvPr/>
        </p:nvSpPr>
        <p:spPr>
          <a:xfrm>
            <a:off x="2200550" y="41870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5</a:t>
            </a:r>
            <a:endParaRPr sz="1100">
              <a:solidFill>
                <a:srgbClr val="BF9000"/>
              </a:solidFill>
              <a:latin typeface="Nunito"/>
              <a:ea typeface="Nunito"/>
              <a:cs typeface="Nunito"/>
              <a:sym typeface="Nunito"/>
            </a:endParaRPr>
          </a:p>
        </p:txBody>
      </p:sp>
      <p:sp>
        <p:nvSpPr>
          <p:cNvPr id="574" name="Google Shape;574;p43"/>
          <p:cNvSpPr txBox="1"/>
          <p:nvPr/>
        </p:nvSpPr>
        <p:spPr>
          <a:xfrm>
            <a:off x="3537800" y="4622800"/>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7</a:t>
            </a:r>
            <a:endParaRPr sz="1100">
              <a:solidFill>
                <a:srgbClr val="BF9000"/>
              </a:solidFill>
              <a:latin typeface="Nunito"/>
              <a:ea typeface="Nunito"/>
              <a:cs typeface="Nunito"/>
              <a:sym typeface="Nunito"/>
            </a:endParaRPr>
          </a:p>
        </p:txBody>
      </p:sp>
      <p:sp>
        <p:nvSpPr>
          <p:cNvPr id="575" name="Google Shape;575;p43"/>
          <p:cNvSpPr txBox="1"/>
          <p:nvPr/>
        </p:nvSpPr>
        <p:spPr>
          <a:xfrm>
            <a:off x="543675" y="371142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x=1</a:t>
            </a:r>
            <a:endParaRPr sz="1100">
              <a:solidFill>
                <a:srgbClr val="0B5394"/>
              </a:solidFill>
              <a:latin typeface="Nunito"/>
              <a:ea typeface="Nunito"/>
              <a:cs typeface="Nunito"/>
              <a:sym typeface="Nunito"/>
            </a:endParaRPr>
          </a:p>
        </p:txBody>
      </p:sp>
      <p:sp>
        <p:nvSpPr>
          <p:cNvPr id="576" name="Google Shape;576;p43"/>
          <p:cNvSpPr txBox="1"/>
          <p:nvPr/>
        </p:nvSpPr>
        <p:spPr>
          <a:xfrm>
            <a:off x="1684750" y="379887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
        <p:nvSpPr>
          <p:cNvPr id="577" name="Google Shape;577;p43"/>
          <p:cNvSpPr txBox="1"/>
          <p:nvPr/>
        </p:nvSpPr>
        <p:spPr>
          <a:xfrm>
            <a:off x="2492775" y="379887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x=5</a:t>
            </a:r>
            <a:endParaRPr sz="1100">
              <a:solidFill>
                <a:srgbClr val="0B5394"/>
              </a:solidFill>
              <a:latin typeface="Nunito"/>
              <a:ea typeface="Nunito"/>
              <a:cs typeface="Nunito"/>
              <a:sym typeface="Nunito"/>
            </a:endParaRPr>
          </a:p>
        </p:txBody>
      </p:sp>
      <p:sp>
        <p:nvSpPr>
          <p:cNvPr id="578" name="Google Shape;578;p43"/>
          <p:cNvSpPr txBox="1"/>
          <p:nvPr/>
        </p:nvSpPr>
        <p:spPr>
          <a:xfrm>
            <a:off x="3442138" y="3758200"/>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x=7</a:t>
            </a:r>
            <a:endParaRPr sz="1100">
              <a:solidFill>
                <a:srgbClr val="0B5394"/>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cxnSp>
        <p:nvCxnSpPr>
          <p:cNvPr id="583" name="Google Shape;583;p44"/>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84" name="Google Shape;584;p44"/>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85" name="Google Shape;585;p44"/>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file</a:t>
            </a:r>
            <a:endParaRPr/>
          </a:p>
        </p:txBody>
      </p:sp>
      <p:sp>
        <p:nvSpPr>
          <p:cNvPr id="586" name="Google Shape;586;p44"/>
          <p:cNvSpPr txBox="1"/>
          <p:nvPr/>
        </p:nvSpPr>
        <p:spPr>
          <a:xfrm>
            <a:off x="643950" y="1578513"/>
            <a:ext cx="37119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file qualifier allows the handling of file values in the process execution context. This means that Nextflow will stage it in the process execution directory, and it can be access in the script by using the name specified in the input declaration</a:t>
            </a:r>
            <a:endParaRPr sz="1100"/>
          </a:p>
        </p:txBody>
      </p:sp>
      <p:sp>
        <p:nvSpPr>
          <p:cNvPr id="587" name="Google Shape;587;p44"/>
          <p:cNvSpPr txBox="1"/>
          <p:nvPr/>
        </p:nvSpPr>
        <p:spPr>
          <a:xfrm>
            <a:off x="5117225" y="311250"/>
            <a:ext cx="3832200" cy="2575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mzMLFiles = Channel.fromPath( '/some/path/*.mzML'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featureFinder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solidFill>
                  <a:srgbClr val="0000FF"/>
                </a:solidFill>
              </a:rPr>
              <a:t>file mzML</a:t>
            </a:r>
            <a:endParaRPr sz="1100">
              <a:solidFill>
                <a:srgbClr val="0000FF"/>
              </a:solidFill>
            </a:endParaRPr>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"FeatureFinderMetabo -in ${mzML} -out ${mzML.baseName}.featureXML"</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featureFinder</a:t>
            </a:r>
            <a:r>
              <a:rPr lang="en" sz="1000"/>
              <a:t>(</a:t>
            </a:r>
            <a:r>
              <a:rPr lang="en" sz="1100"/>
              <a:t>mzMLFiles</a:t>
            </a:r>
            <a:r>
              <a:rPr lang="en" sz="1000"/>
              <a:t>)</a:t>
            </a:r>
            <a:endParaRPr sz="1000"/>
          </a:p>
          <a:p>
            <a:pPr indent="0" lvl="0" marL="0" rtl="0" algn="l">
              <a:spcBef>
                <a:spcPts val="0"/>
              </a:spcBef>
              <a:spcAft>
                <a:spcPts val="0"/>
              </a:spcAft>
              <a:buNone/>
            </a:pPr>
            <a:r>
              <a:rPr lang="en" sz="1000"/>
              <a:t>}</a:t>
            </a:r>
            <a:endParaRPr sz="1000"/>
          </a:p>
        </p:txBody>
      </p:sp>
      <p:sp>
        <p:nvSpPr>
          <p:cNvPr id="588" name="Google Shape;588;p44"/>
          <p:cNvSpPr/>
          <p:nvPr/>
        </p:nvSpPr>
        <p:spPr>
          <a:xfrm rot="-5400000">
            <a:off x="47425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rot="-5400000">
            <a:off x="395955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rot="-5400000">
            <a:off x="31766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nvSpPr>
        <p:spPr>
          <a:xfrm>
            <a:off x="3092975" y="306432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cxnSp>
        <p:nvCxnSpPr>
          <p:cNvPr id="592" name="Google Shape;592;p44"/>
          <p:cNvCxnSpPr>
            <a:stCxn id="590" idx="2"/>
            <a:endCxn id="593" idx="0"/>
          </p:cNvCxnSpPr>
          <p:nvPr/>
        </p:nvCxnSpPr>
        <p:spPr>
          <a:xfrm flipH="1">
            <a:off x="1599350" y="3430475"/>
            <a:ext cx="1766400" cy="10398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44"/>
          <p:cNvCxnSpPr>
            <a:stCxn id="589" idx="2"/>
            <a:endCxn id="595" idx="0"/>
          </p:cNvCxnSpPr>
          <p:nvPr/>
        </p:nvCxnSpPr>
        <p:spPr>
          <a:xfrm>
            <a:off x="4148700" y="3430475"/>
            <a:ext cx="87300" cy="10398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44"/>
          <p:cNvCxnSpPr>
            <a:stCxn id="588" idx="2"/>
            <a:endCxn id="597" idx="0"/>
          </p:cNvCxnSpPr>
          <p:nvPr/>
        </p:nvCxnSpPr>
        <p:spPr>
          <a:xfrm>
            <a:off x="4931650" y="3430475"/>
            <a:ext cx="2033100" cy="9732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44"/>
          <p:cNvSpPr txBox="1"/>
          <p:nvPr/>
        </p:nvSpPr>
        <p:spPr>
          <a:xfrm>
            <a:off x="1222050" y="3767275"/>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p:txBody>
      </p:sp>
      <p:sp>
        <p:nvSpPr>
          <p:cNvPr id="599" name="Google Shape;599;p44"/>
          <p:cNvSpPr txBox="1"/>
          <p:nvPr/>
        </p:nvSpPr>
        <p:spPr>
          <a:xfrm>
            <a:off x="3887150" y="306432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a:t>
            </a:r>
            <a:r>
              <a:rPr lang="en" sz="1100">
                <a:latin typeface="Nunito"/>
                <a:ea typeface="Nunito"/>
                <a:cs typeface="Nunito"/>
                <a:sym typeface="Nunito"/>
              </a:rPr>
              <a:t>.mzML</a:t>
            </a:r>
            <a:endParaRPr sz="1100">
              <a:latin typeface="Nunito"/>
              <a:ea typeface="Nunito"/>
              <a:cs typeface="Nunito"/>
              <a:sym typeface="Nunito"/>
            </a:endParaRPr>
          </a:p>
        </p:txBody>
      </p:sp>
      <p:sp>
        <p:nvSpPr>
          <p:cNvPr id="600" name="Google Shape;600;p44"/>
          <p:cNvSpPr txBox="1"/>
          <p:nvPr/>
        </p:nvSpPr>
        <p:spPr>
          <a:xfrm>
            <a:off x="4635800" y="3064313"/>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a:t>
            </a:r>
            <a:r>
              <a:rPr lang="en" sz="1100">
                <a:latin typeface="Nunito"/>
                <a:ea typeface="Nunito"/>
                <a:cs typeface="Nunito"/>
                <a:sym typeface="Nunito"/>
              </a:rPr>
              <a:t>.mzML</a:t>
            </a:r>
            <a:endParaRPr sz="1100">
              <a:latin typeface="Nunito"/>
              <a:ea typeface="Nunito"/>
              <a:cs typeface="Nunito"/>
              <a:sym typeface="Nunito"/>
            </a:endParaRPr>
          </a:p>
        </p:txBody>
      </p:sp>
      <p:sp>
        <p:nvSpPr>
          <p:cNvPr id="593" name="Google Shape;593;p44"/>
          <p:cNvSpPr txBox="1"/>
          <p:nvPr/>
        </p:nvSpPr>
        <p:spPr>
          <a:xfrm>
            <a:off x="337100" y="4470225"/>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x.mzML -out x.featureXML</a:t>
            </a:r>
            <a:endParaRPr sz="1100">
              <a:solidFill>
                <a:srgbClr val="BF9000"/>
              </a:solidFill>
            </a:endParaRPr>
          </a:p>
        </p:txBody>
      </p:sp>
      <p:sp>
        <p:nvSpPr>
          <p:cNvPr id="595" name="Google Shape;595;p44"/>
          <p:cNvSpPr txBox="1"/>
          <p:nvPr/>
        </p:nvSpPr>
        <p:spPr>
          <a:xfrm>
            <a:off x="2973950" y="4470225"/>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y.mzML -out x.featureXML</a:t>
            </a:r>
            <a:endParaRPr sz="1100">
              <a:solidFill>
                <a:srgbClr val="BF9000"/>
              </a:solidFill>
            </a:endParaRPr>
          </a:p>
        </p:txBody>
      </p:sp>
      <p:sp>
        <p:nvSpPr>
          <p:cNvPr id="597" name="Google Shape;597;p44"/>
          <p:cNvSpPr txBox="1"/>
          <p:nvPr/>
        </p:nvSpPr>
        <p:spPr>
          <a:xfrm>
            <a:off x="5702525" y="4403700"/>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z.mzML -out x.featureXML</a:t>
            </a:r>
            <a:endParaRPr sz="1100">
              <a:solidFill>
                <a:srgbClr val="BF9000"/>
              </a:solidFill>
            </a:endParaRPr>
          </a:p>
        </p:txBody>
      </p:sp>
      <p:sp>
        <p:nvSpPr>
          <p:cNvPr id="601" name="Google Shape;601;p44"/>
          <p:cNvSpPr txBox="1"/>
          <p:nvPr/>
        </p:nvSpPr>
        <p:spPr>
          <a:xfrm>
            <a:off x="3128363" y="3767275"/>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mzML=y.mzML</a:t>
            </a:r>
            <a:endParaRPr sz="1100">
              <a:solidFill>
                <a:srgbClr val="0B5394"/>
              </a:solidFill>
              <a:latin typeface="Nunito"/>
              <a:ea typeface="Nunito"/>
              <a:cs typeface="Nunito"/>
              <a:sym typeface="Nunito"/>
            </a:endParaRPr>
          </a:p>
        </p:txBody>
      </p:sp>
      <p:sp>
        <p:nvSpPr>
          <p:cNvPr id="602" name="Google Shape;602;p44"/>
          <p:cNvSpPr txBox="1"/>
          <p:nvPr/>
        </p:nvSpPr>
        <p:spPr>
          <a:xfrm>
            <a:off x="4789500" y="3734013"/>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mzML=z.mzML</a:t>
            </a:r>
            <a:endParaRPr sz="1100">
              <a:solidFill>
                <a:srgbClr val="0B5394"/>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cxnSp>
        <p:nvCxnSpPr>
          <p:cNvPr id="607" name="Google Shape;607;p45"/>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08" name="Google Shape;608;p45"/>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609" name="Google Shape;609;p45"/>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a:t>
            </a:r>
            <a:r>
              <a:rPr lang="en"/>
              <a:t>tuple</a:t>
            </a:r>
            <a:endParaRPr/>
          </a:p>
        </p:txBody>
      </p:sp>
      <p:sp>
        <p:nvSpPr>
          <p:cNvPr id="610" name="Google Shape;610;p45"/>
          <p:cNvSpPr txBox="1"/>
          <p:nvPr/>
        </p:nvSpPr>
        <p:spPr>
          <a:xfrm>
            <a:off x="643950" y="1578513"/>
            <a:ext cx="37119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tuple qualifier allows you to group multiple parameters in a single parameter definition. It can be useful when a process receives tuples of values that need to be handled separately</a:t>
            </a:r>
            <a:endParaRPr sz="1100"/>
          </a:p>
        </p:txBody>
      </p:sp>
      <p:sp>
        <p:nvSpPr>
          <p:cNvPr id="611" name="Google Shape;611;p45"/>
          <p:cNvSpPr txBox="1"/>
          <p:nvPr/>
        </p:nvSpPr>
        <p:spPr>
          <a:xfrm>
            <a:off x="5117225" y="311250"/>
            <a:ext cx="3832200" cy="2647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values = Channel.of( [1, "x.mzML"], [2, 'y.mzML'], [3,</a:t>
            </a:r>
            <a:endParaRPr sz="1000"/>
          </a:p>
          <a:p>
            <a:pPr indent="0" lvl="0" marL="0" rtl="0" algn="l">
              <a:spcBef>
                <a:spcPts val="0"/>
              </a:spcBef>
              <a:spcAft>
                <a:spcPts val="0"/>
              </a:spcAft>
              <a:buNone/>
            </a:pPr>
            <a:r>
              <a:rPr lang="en" sz="1000"/>
              <a:t> 'z.mzML']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tupleExample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input:</a:t>
            </a:r>
            <a:endParaRPr sz="1000"/>
          </a:p>
          <a:p>
            <a:pPr indent="0" lvl="0" marL="0" rtl="0" algn="l">
              <a:spcBef>
                <a:spcPts val="0"/>
              </a:spcBef>
              <a:spcAft>
                <a:spcPts val="0"/>
              </a:spcAft>
              <a:buNone/>
            </a:pPr>
            <a:r>
              <a:rPr lang="en" sz="1000">
                <a:solidFill>
                  <a:srgbClr val="0000FF"/>
                </a:solidFill>
              </a:rPr>
              <a:t>tuple val(x), val(fl)</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echo Processing $x in file $fl</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tupleExample(values)</a:t>
            </a:r>
            <a:endParaRPr sz="1000"/>
          </a:p>
          <a:p>
            <a:pPr indent="0" lvl="0" marL="0" rtl="0" algn="l">
              <a:spcBef>
                <a:spcPts val="0"/>
              </a:spcBef>
              <a:spcAft>
                <a:spcPts val="0"/>
              </a:spcAft>
              <a:buNone/>
            </a:pPr>
            <a:r>
              <a:rPr lang="en" sz="1000"/>
              <a:t>}</a:t>
            </a:r>
            <a:endParaRPr sz="1000"/>
          </a:p>
        </p:txBody>
      </p:sp>
      <p:sp>
        <p:nvSpPr>
          <p:cNvPr id="612" name="Google Shape;612;p45"/>
          <p:cNvSpPr/>
          <p:nvPr/>
        </p:nvSpPr>
        <p:spPr>
          <a:xfrm rot="-5400000">
            <a:off x="47425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rot="-5400000">
            <a:off x="395955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rot="-5400000">
            <a:off x="31766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txBox="1"/>
          <p:nvPr/>
        </p:nvSpPr>
        <p:spPr>
          <a:xfrm>
            <a:off x="3054500" y="30643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1:x</a:t>
            </a:r>
            <a:r>
              <a:rPr lang="en" sz="1100">
                <a:latin typeface="Nunito"/>
                <a:ea typeface="Nunito"/>
                <a:cs typeface="Nunito"/>
                <a:sym typeface="Nunito"/>
              </a:rPr>
              <a:t>.mzML</a:t>
            </a:r>
            <a:endParaRPr sz="1100">
              <a:latin typeface="Nunito"/>
              <a:ea typeface="Nunito"/>
              <a:cs typeface="Nunito"/>
              <a:sym typeface="Nunito"/>
            </a:endParaRPr>
          </a:p>
        </p:txBody>
      </p:sp>
      <p:cxnSp>
        <p:nvCxnSpPr>
          <p:cNvPr id="616" name="Google Shape;616;p45"/>
          <p:cNvCxnSpPr>
            <a:stCxn id="614" idx="2"/>
            <a:endCxn id="617" idx="0"/>
          </p:cNvCxnSpPr>
          <p:nvPr/>
        </p:nvCxnSpPr>
        <p:spPr>
          <a:xfrm flipH="1">
            <a:off x="1599350" y="3430475"/>
            <a:ext cx="1766400" cy="10398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45"/>
          <p:cNvCxnSpPr>
            <a:stCxn id="613" idx="2"/>
            <a:endCxn id="619" idx="0"/>
          </p:cNvCxnSpPr>
          <p:nvPr/>
        </p:nvCxnSpPr>
        <p:spPr>
          <a:xfrm>
            <a:off x="4148700" y="3430475"/>
            <a:ext cx="0" cy="10275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45"/>
          <p:cNvCxnSpPr>
            <a:stCxn id="612" idx="2"/>
            <a:endCxn id="621" idx="0"/>
          </p:cNvCxnSpPr>
          <p:nvPr/>
        </p:nvCxnSpPr>
        <p:spPr>
          <a:xfrm>
            <a:off x="4931650" y="3430475"/>
            <a:ext cx="2033100" cy="973200"/>
          </a:xfrm>
          <a:prstGeom prst="straightConnector1">
            <a:avLst/>
          </a:prstGeom>
          <a:noFill/>
          <a:ln cap="flat" cmpd="sng" w="9525">
            <a:solidFill>
              <a:schemeClr val="dk2"/>
            </a:solidFill>
            <a:prstDash val="solid"/>
            <a:round/>
            <a:headEnd len="med" w="med" type="none"/>
            <a:tailEnd len="med" w="med" type="triangle"/>
          </a:ln>
        </p:spPr>
      </p:cxnSp>
      <p:sp>
        <p:nvSpPr>
          <p:cNvPr id="622" name="Google Shape;622;p45"/>
          <p:cNvSpPr txBox="1"/>
          <p:nvPr/>
        </p:nvSpPr>
        <p:spPr>
          <a:xfrm>
            <a:off x="1374450" y="3767275"/>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x=1</a:t>
            </a:r>
            <a:endParaRPr sz="1100">
              <a:solidFill>
                <a:srgbClr val="0B5394"/>
              </a:solidFill>
              <a:latin typeface="Nunito"/>
              <a:ea typeface="Nunito"/>
              <a:cs typeface="Nunito"/>
              <a:sym typeface="Nunito"/>
            </a:endParaRPr>
          </a:p>
        </p:txBody>
      </p:sp>
      <p:sp>
        <p:nvSpPr>
          <p:cNvPr id="623" name="Google Shape;623;p45"/>
          <p:cNvSpPr txBox="1"/>
          <p:nvPr/>
        </p:nvSpPr>
        <p:spPr>
          <a:xfrm>
            <a:off x="3828200" y="30643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2:y</a:t>
            </a:r>
            <a:r>
              <a:rPr lang="en" sz="1100">
                <a:latin typeface="Nunito"/>
                <a:ea typeface="Nunito"/>
                <a:cs typeface="Nunito"/>
                <a:sym typeface="Nunito"/>
              </a:rPr>
              <a:t>.mzML</a:t>
            </a:r>
            <a:endParaRPr sz="1100">
              <a:latin typeface="Nunito"/>
              <a:ea typeface="Nunito"/>
              <a:cs typeface="Nunito"/>
              <a:sym typeface="Nunito"/>
            </a:endParaRPr>
          </a:p>
        </p:txBody>
      </p:sp>
      <p:sp>
        <p:nvSpPr>
          <p:cNvPr id="624" name="Google Shape;624;p45"/>
          <p:cNvSpPr txBox="1"/>
          <p:nvPr/>
        </p:nvSpPr>
        <p:spPr>
          <a:xfrm>
            <a:off x="4638050" y="3064325"/>
            <a:ext cx="8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3:z.mzML</a:t>
            </a:r>
            <a:endParaRPr sz="1100">
              <a:latin typeface="Nunito"/>
              <a:ea typeface="Nunito"/>
              <a:cs typeface="Nunito"/>
              <a:sym typeface="Nunito"/>
            </a:endParaRPr>
          </a:p>
        </p:txBody>
      </p:sp>
      <p:sp>
        <p:nvSpPr>
          <p:cNvPr id="617" name="Google Shape;617;p45"/>
          <p:cNvSpPr txBox="1"/>
          <p:nvPr/>
        </p:nvSpPr>
        <p:spPr>
          <a:xfrm>
            <a:off x="337100" y="4470225"/>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1 in file x.mzML</a:t>
            </a:r>
            <a:endParaRPr sz="1100">
              <a:solidFill>
                <a:srgbClr val="BF9000"/>
              </a:solidFill>
            </a:endParaRPr>
          </a:p>
        </p:txBody>
      </p:sp>
      <p:sp>
        <p:nvSpPr>
          <p:cNvPr id="619" name="Google Shape;619;p45"/>
          <p:cNvSpPr txBox="1"/>
          <p:nvPr/>
        </p:nvSpPr>
        <p:spPr>
          <a:xfrm>
            <a:off x="2886600" y="4458075"/>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2 in file y.mzML</a:t>
            </a:r>
            <a:endParaRPr sz="1100">
              <a:solidFill>
                <a:srgbClr val="BF9000"/>
              </a:solidFill>
            </a:endParaRPr>
          </a:p>
        </p:txBody>
      </p:sp>
      <p:sp>
        <p:nvSpPr>
          <p:cNvPr id="621" name="Google Shape;621;p45"/>
          <p:cNvSpPr txBox="1"/>
          <p:nvPr/>
        </p:nvSpPr>
        <p:spPr>
          <a:xfrm>
            <a:off x="5702525" y="4403700"/>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3 in file z.mzML</a:t>
            </a:r>
            <a:endParaRPr sz="1100">
              <a:solidFill>
                <a:srgbClr val="BF9000"/>
              </a:solidFill>
            </a:endParaRPr>
          </a:p>
        </p:txBody>
      </p:sp>
      <p:sp>
        <p:nvSpPr>
          <p:cNvPr id="625" name="Google Shape;625;p45"/>
          <p:cNvSpPr txBox="1"/>
          <p:nvPr/>
        </p:nvSpPr>
        <p:spPr>
          <a:xfrm>
            <a:off x="3158163" y="3761200"/>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=y.mzML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x=2</a:t>
            </a:r>
            <a:endParaRPr sz="1100">
              <a:solidFill>
                <a:srgbClr val="0B5394"/>
              </a:solidFill>
              <a:latin typeface="Nunito"/>
              <a:ea typeface="Nunito"/>
              <a:cs typeface="Nunito"/>
              <a:sym typeface="Nunito"/>
            </a:endParaRPr>
          </a:p>
        </p:txBody>
      </p:sp>
      <p:sp>
        <p:nvSpPr>
          <p:cNvPr id="626" name="Google Shape;626;p45"/>
          <p:cNvSpPr txBox="1"/>
          <p:nvPr/>
        </p:nvSpPr>
        <p:spPr>
          <a:xfrm>
            <a:off x="4865700" y="3734013"/>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=z.mzML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cxnSp>
        <p:nvCxnSpPr>
          <p:cNvPr id="631" name="Google Shape;631;p46"/>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32" name="Google Shape;632;p46"/>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633" name="Google Shape;633;p46"/>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a:t>
            </a:r>
            <a:r>
              <a:rPr lang="en"/>
              <a:t>each</a:t>
            </a:r>
            <a:endParaRPr/>
          </a:p>
        </p:txBody>
      </p:sp>
      <p:sp>
        <p:nvSpPr>
          <p:cNvPr id="634" name="Google Shape;634;p46"/>
          <p:cNvSpPr txBox="1"/>
          <p:nvPr/>
        </p:nvSpPr>
        <p:spPr>
          <a:xfrm>
            <a:off x="643950" y="1578513"/>
            <a:ext cx="3711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each qualifier allows you to repeat the execution of a process for each item in a collection, every time a new data is received</a:t>
            </a:r>
            <a:endParaRPr sz="1100"/>
          </a:p>
        </p:txBody>
      </p:sp>
      <p:sp>
        <p:nvSpPr>
          <p:cNvPr id="635" name="Google Shape;635;p46"/>
          <p:cNvSpPr txBox="1"/>
          <p:nvPr/>
        </p:nvSpPr>
        <p:spPr>
          <a:xfrm>
            <a:off x="5042800" y="284725"/>
            <a:ext cx="4035300" cy="2801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mzMLFiles = Channel.fromPath('../xcms_pipeline/test-datasets/*.*' )</a:t>
            </a:r>
            <a:endParaRPr sz="1000"/>
          </a:p>
          <a:p>
            <a:pPr indent="0" lvl="0" marL="0" rtl="0" algn="l">
              <a:spcBef>
                <a:spcPts val="0"/>
              </a:spcBef>
              <a:spcAft>
                <a:spcPts val="0"/>
              </a:spcAft>
              <a:buNone/>
            </a:pPr>
            <a:r>
              <a:rPr lang="en" sz="1000"/>
              <a:t>num = Channel.from( 1, 2, 3 )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featureFinder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input:</a:t>
            </a:r>
            <a:endParaRPr sz="1000"/>
          </a:p>
          <a:p>
            <a:pPr indent="0" lvl="0" marL="0" rtl="0" algn="l">
              <a:spcBef>
                <a:spcPts val="0"/>
              </a:spcBef>
              <a:spcAft>
                <a:spcPts val="0"/>
              </a:spcAft>
              <a:buNone/>
            </a:pPr>
            <a:r>
              <a:rPr lang="en" sz="1000">
                <a:solidFill>
                  <a:srgbClr val="0000FF"/>
                </a:solidFill>
              </a:rPr>
              <a:t>each x </a:t>
            </a:r>
            <a:endParaRPr sz="1000">
              <a:solidFill>
                <a:srgbClr val="0000FF"/>
              </a:solidFill>
            </a:endParaRPr>
          </a:p>
          <a:p>
            <a:pPr indent="0" lvl="0" marL="0" rtl="0" algn="l">
              <a:spcBef>
                <a:spcPts val="0"/>
              </a:spcBef>
              <a:spcAft>
                <a:spcPts val="0"/>
              </a:spcAft>
              <a:buNone/>
            </a:pPr>
            <a:r>
              <a:rPr lang="en" sz="1000"/>
              <a:t>file y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echo value $x file $y</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featureFinder(num,mzMLFiles)</a:t>
            </a:r>
            <a:endParaRPr sz="1000"/>
          </a:p>
          <a:p>
            <a:pPr indent="0" lvl="0" marL="0" rtl="0" algn="l">
              <a:spcBef>
                <a:spcPts val="0"/>
              </a:spcBef>
              <a:spcAft>
                <a:spcPts val="0"/>
              </a:spcAft>
              <a:buNone/>
            </a:pPr>
            <a:r>
              <a:rPr lang="en" sz="1000"/>
              <a:t>}</a:t>
            </a:r>
            <a:endParaRPr sz="1000"/>
          </a:p>
        </p:txBody>
      </p:sp>
      <p:sp>
        <p:nvSpPr>
          <p:cNvPr id="636" name="Google Shape;636;p46"/>
          <p:cNvSpPr/>
          <p:nvPr/>
        </p:nvSpPr>
        <p:spPr>
          <a:xfrm rot="-5400000">
            <a:off x="215170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rot="-5400000">
            <a:off x="136875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rot="-5400000">
            <a:off x="58580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nvSpPr>
        <p:spPr>
          <a:xfrm>
            <a:off x="463700" y="31405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cxnSp>
        <p:nvCxnSpPr>
          <p:cNvPr id="640" name="Google Shape;640;p46"/>
          <p:cNvCxnSpPr>
            <a:stCxn id="638" idx="2"/>
            <a:endCxn id="641" idx="0"/>
          </p:cNvCxnSpPr>
          <p:nvPr/>
        </p:nvCxnSpPr>
        <p:spPr>
          <a:xfrm>
            <a:off x="774950" y="3506675"/>
            <a:ext cx="443100" cy="9636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46"/>
          <p:cNvCxnSpPr>
            <a:stCxn id="637" idx="2"/>
            <a:endCxn id="643" idx="0"/>
          </p:cNvCxnSpPr>
          <p:nvPr/>
        </p:nvCxnSpPr>
        <p:spPr>
          <a:xfrm>
            <a:off x="1557900" y="3506675"/>
            <a:ext cx="1419600" cy="9093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46"/>
          <p:cNvCxnSpPr>
            <a:stCxn id="636" idx="2"/>
            <a:endCxn id="645" idx="0"/>
          </p:cNvCxnSpPr>
          <p:nvPr/>
        </p:nvCxnSpPr>
        <p:spPr>
          <a:xfrm>
            <a:off x="2340850" y="3506675"/>
            <a:ext cx="2327700" cy="897000"/>
          </a:xfrm>
          <a:prstGeom prst="straightConnector1">
            <a:avLst/>
          </a:prstGeom>
          <a:noFill/>
          <a:ln cap="flat" cmpd="sng" w="9525">
            <a:solidFill>
              <a:schemeClr val="dk2"/>
            </a:solidFill>
            <a:prstDash val="solid"/>
            <a:round/>
            <a:headEnd len="med" w="med" type="none"/>
            <a:tailEnd len="med" w="med" type="triangle"/>
          </a:ln>
        </p:spPr>
      </p:cxnSp>
      <p:sp>
        <p:nvSpPr>
          <p:cNvPr id="646" name="Google Shape;646;p46"/>
          <p:cNvSpPr txBox="1"/>
          <p:nvPr/>
        </p:nvSpPr>
        <p:spPr>
          <a:xfrm>
            <a:off x="135475" y="3744925"/>
            <a:ext cx="1008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p:txBody>
      </p:sp>
      <p:sp>
        <p:nvSpPr>
          <p:cNvPr id="647" name="Google Shape;647;p46"/>
          <p:cNvSpPr txBox="1"/>
          <p:nvPr/>
        </p:nvSpPr>
        <p:spPr>
          <a:xfrm>
            <a:off x="1237400" y="31405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y.mzML</a:t>
            </a:r>
            <a:endParaRPr sz="1100">
              <a:latin typeface="Nunito"/>
              <a:ea typeface="Nunito"/>
              <a:cs typeface="Nunito"/>
              <a:sym typeface="Nunito"/>
            </a:endParaRPr>
          </a:p>
        </p:txBody>
      </p:sp>
      <p:sp>
        <p:nvSpPr>
          <p:cNvPr id="648" name="Google Shape;648;p46"/>
          <p:cNvSpPr txBox="1"/>
          <p:nvPr/>
        </p:nvSpPr>
        <p:spPr>
          <a:xfrm>
            <a:off x="2047250" y="3140525"/>
            <a:ext cx="8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z.mzML</a:t>
            </a:r>
            <a:endParaRPr sz="1100">
              <a:latin typeface="Nunito"/>
              <a:ea typeface="Nunito"/>
              <a:cs typeface="Nunito"/>
              <a:sym typeface="Nunito"/>
            </a:endParaRPr>
          </a:p>
        </p:txBody>
      </p:sp>
      <p:sp>
        <p:nvSpPr>
          <p:cNvPr id="641" name="Google Shape;641;p46"/>
          <p:cNvSpPr txBox="1"/>
          <p:nvPr/>
        </p:nvSpPr>
        <p:spPr>
          <a:xfrm>
            <a:off x="337100" y="447022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x.mzML</a:t>
            </a:r>
            <a:endParaRPr sz="1100">
              <a:solidFill>
                <a:srgbClr val="BF9000"/>
              </a:solidFill>
            </a:endParaRPr>
          </a:p>
        </p:txBody>
      </p:sp>
      <p:sp>
        <p:nvSpPr>
          <p:cNvPr id="643" name="Google Shape;643;p46"/>
          <p:cNvSpPr txBox="1"/>
          <p:nvPr/>
        </p:nvSpPr>
        <p:spPr>
          <a:xfrm>
            <a:off x="2096700" y="441582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y.mzML</a:t>
            </a:r>
            <a:endParaRPr sz="1100">
              <a:solidFill>
                <a:srgbClr val="BF9000"/>
              </a:solidFill>
            </a:endParaRPr>
          </a:p>
        </p:txBody>
      </p:sp>
      <p:sp>
        <p:nvSpPr>
          <p:cNvPr id="645" name="Google Shape;645;p46"/>
          <p:cNvSpPr txBox="1"/>
          <p:nvPr/>
        </p:nvSpPr>
        <p:spPr>
          <a:xfrm>
            <a:off x="3787875" y="440367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z.mzML</a:t>
            </a:r>
            <a:endParaRPr sz="1100">
              <a:solidFill>
                <a:srgbClr val="BF9000"/>
              </a:solidFill>
            </a:endParaRPr>
          </a:p>
        </p:txBody>
      </p:sp>
      <p:sp>
        <p:nvSpPr>
          <p:cNvPr id="649" name="Google Shape;649;p46"/>
          <p:cNvSpPr/>
          <p:nvPr/>
        </p:nvSpPr>
        <p:spPr>
          <a:xfrm rot="-5400000">
            <a:off x="712152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rot="-5400000">
            <a:off x="633857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rot="-5400000">
            <a:off x="555562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txBox="1"/>
          <p:nvPr/>
        </p:nvSpPr>
        <p:spPr>
          <a:xfrm>
            <a:off x="5433525" y="3086125"/>
            <a:ext cx="81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a:t>
            </a:r>
            <a:endParaRPr sz="1100">
              <a:latin typeface="Nunito"/>
              <a:ea typeface="Nunito"/>
              <a:cs typeface="Nunito"/>
              <a:sym typeface="Nunito"/>
            </a:endParaRPr>
          </a:p>
        </p:txBody>
      </p:sp>
      <p:sp>
        <p:nvSpPr>
          <p:cNvPr id="653" name="Google Shape;653;p46"/>
          <p:cNvSpPr txBox="1"/>
          <p:nvPr/>
        </p:nvSpPr>
        <p:spPr>
          <a:xfrm>
            <a:off x="6207225" y="3086125"/>
            <a:ext cx="81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2</a:t>
            </a:r>
            <a:endParaRPr sz="1100">
              <a:latin typeface="Nunito"/>
              <a:ea typeface="Nunito"/>
              <a:cs typeface="Nunito"/>
              <a:sym typeface="Nunito"/>
            </a:endParaRPr>
          </a:p>
        </p:txBody>
      </p:sp>
      <p:sp>
        <p:nvSpPr>
          <p:cNvPr id="654" name="Google Shape;654;p46"/>
          <p:cNvSpPr txBox="1"/>
          <p:nvPr/>
        </p:nvSpPr>
        <p:spPr>
          <a:xfrm>
            <a:off x="7017075" y="3086125"/>
            <a:ext cx="86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3</a:t>
            </a:r>
            <a:endParaRPr sz="1100">
              <a:latin typeface="Nunito"/>
              <a:ea typeface="Nunito"/>
              <a:cs typeface="Nunito"/>
              <a:sym typeface="Nunito"/>
            </a:endParaRPr>
          </a:p>
        </p:txBody>
      </p:sp>
      <p:sp>
        <p:nvSpPr>
          <p:cNvPr id="655" name="Google Shape;655;p46"/>
          <p:cNvSpPr txBox="1"/>
          <p:nvPr/>
        </p:nvSpPr>
        <p:spPr>
          <a:xfrm>
            <a:off x="1188875" y="3706100"/>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y=y.mzML</a:t>
            </a:r>
            <a:endParaRPr sz="1100">
              <a:solidFill>
                <a:srgbClr val="0B5394"/>
              </a:solidFill>
              <a:latin typeface="Nunito"/>
              <a:ea typeface="Nunito"/>
              <a:cs typeface="Nunito"/>
              <a:sym typeface="Nunito"/>
            </a:endParaRPr>
          </a:p>
        </p:txBody>
      </p:sp>
      <p:sp>
        <p:nvSpPr>
          <p:cNvPr id="656" name="Google Shape;656;p46"/>
          <p:cNvSpPr txBox="1"/>
          <p:nvPr/>
        </p:nvSpPr>
        <p:spPr>
          <a:xfrm>
            <a:off x="2232375" y="3706100"/>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y=z.mzML</a:t>
            </a:r>
            <a:endParaRPr sz="1100">
              <a:solidFill>
                <a:srgbClr val="0B5394"/>
              </a:solidFill>
              <a:latin typeface="Nunito"/>
              <a:ea typeface="Nunito"/>
              <a:cs typeface="Nunito"/>
              <a:sym typeface="Nunito"/>
            </a:endParaRPr>
          </a:p>
        </p:txBody>
      </p:sp>
      <p:cxnSp>
        <p:nvCxnSpPr>
          <p:cNvPr id="657" name="Google Shape;657;p46"/>
          <p:cNvCxnSpPr>
            <a:stCxn id="652" idx="2"/>
            <a:endCxn id="641" idx="0"/>
          </p:cNvCxnSpPr>
          <p:nvPr/>
        </p:nvCxnSpPr>
        <p:spPr>
          <a:xfrm flipH="1">
            <a:off x="1217775" y="3440125"/>
            <a:ext cx="4623600" cy="10302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46"/>
          <p:cNvCxnSpPr>
            <a:stCxn id="653" idx="2"/>
            <a:endCxn id="643" idx="0"/>
          </p:cNvCxnSpPr>
          <p:nvPr/>
        </p:nvCxnSpPr>
        <p:spPr>
          <a:xfrm flipH="1">
            <a:off x="2977575" y="3440125"/>
            <a:ext cx="3637500" cy="9756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46"/>
          <p:cNvCxnSpPr>
            <a:stCxn id="654" idx="2"/>
            <a:endCxn id="645" idx="0"/>
          </p:cNvCxnSpPr>
          <p:nvPr/>
        </p:nvCxnSpPr>
        <p:spPr>
          <a:xfrm flipH="1">
            <a:off x="4668825" y="3440125"/>
            <a:ext cx="2778300" cy="9636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46"/>
          <p:cNvSpPr txBox="1"/>
          <p:nvPr/>
        </p:nvSpPr>
        <p:spPr>
          <a:xfrm>
            <a:off x="4474613"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a:t>
            </a:r>
            <a:r>
              <a:rPr lang="en" sz="1100">
                <a:solidFill>
                  <a:srgbClr val="0B5394"/>
                </a:solidFill>
                <a:latin typeface="Nunito"/>
                <a:ea typeface="Nunito"/>
                <a:cs typeface="Nunito"/>
                <a:sym typeface="Nunito"/>
              </a:rPr>
              <a:t>=1</a:t>
            </a:r>
            <a:endParaRPr sz="1100">
              <a:solidFill>
                <a:srgbClr val="0B5394"/>
              </a:solidFill>
              <a:latin typeface="Nunito"/>
              <a:ea typeface="Nunito"/>
              <a:cs typeface="Nunito"/>
              <a:sym typeface="Nunito"/>
            </a:endParaRPr>
          </a:p>
        </p:txBody>
      </p:sp>
      <p:sp>
        <p:nvSpPr>
          <p:cNvPr id="661" name="Google Shape;661;p46"/>
          <p:cNvSpPr txBox="1"/>
          <p:nvPr/>
        </p:nvSpPr>
        <p:spPr>
          <a:xfrm>
            <a:off x="5359413"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x=2</a:t>
            </a:r>
            <a:endParaRPr sz="1100">
              <a:solidFill>
                <a:srgbClr val="0B5394"/>
              </a:solidFill>
              <a:latin typeface="Nunito"/>
              <a:ea typeface="Nunito"/>
              <a:cs typeface="Nunito"/>
              <a:sym typeface="Nunito"/>
            </a:endParaRPr>
          </a:p>
        </p:txBody>
      </p:sp>
      <p:sp>
        <p:nvSpPr>
          <p:cNvPr id="662" name="Google Shape;662;p46"/>
          <p:cNvSpPr txBox="1"/>
          <p:nvPr/>
        </p:nvSpPr>
        <p:spPr>
          <a:xfrm>
            <a:off x="6399388"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
        <p:nvSpPr>
          <p:cNvPr id="663" name="Google Shape;663;p46"/>
          <p:cNvSpPr txBox="1"/>
          <p:nvPr/>
        </p:nvSpPr>
        <p:spPr>
          <a:xfrm>
            <a:off x="5549475" y="4403675"/>
            <a:ext cx="180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2 file x.mzML</a:t>
            </a:r>
            <a:endParaRPr sz="1100">
              <a:solidFill>
                <a:srgbClr val="BF9000"/>
              </a:solidFill>
            </a:endParaRPr>
          </a:p>
        </p:txBody>
      </p:sp>
      <p:cxnSp>
        <p:nvCxnSpPr>
          <p:cNvPr id="664" name="Google Shape;664;p46"/>
          <p:cNvCxnSpPr>
            <a:endCxn id="663" idx="0"/>
          </p:cNvCxnSpPr>
          <p:nvPr/>
        </p:nvCxnSpPr>
        <p:spPr>
          <a:xfrm>
            <a:off x="5820825" y="4217075"/>
            <a:ext cx="629100" cy="186600"/>
          </a:xfrm>
          <a:prstGeom prst="straightConnector1">
            <a:avLst/>
          </a:prstGeom>
          <a:noFill/>
          <a:ln cap="flat" cmpd="sng" w="9525">
            <a:solidFill>
              <a:schemeClr val="dk2"/>
            </a:solidFill>
            <a:prstDash val="dash"/>
            <a:round/>
            <a:headEnd len="med" w="med" type="none"/>
            <a:tailEnd len="med" w="med" type="triangle"/>
          </a:ln>
        </p:spPr>
      </p:cxnSp>
      <p:cxnSp>
        <p:nvCxnSpPr>
          <p:cNvPr id="665" name="Google Shape;665;p46"/>
          <p:cNvCxnSpPr>
            <a:stCxn id="653" idx="2"/>
            <a:endCxn id="663" idx="0"/>
          </p:cNvCxnSpPr>
          <p:nvPr/>
        </p:nvCxnSpPr>
        <p:spPr>
          <a:xfrm flipH="1">
            <a:off x="6450075" y="3440125"/>
            <a:ext cx="165000" cy="9636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p46"/>
          <p:cNvSpPr txBox="1"/>
          <p:nvPr/>
        </p:nvSpPr>
        <p:spPr>
          <a:xfrm>
            <a:off x="7627300" y="4365125"/>
            <a:ext cx="35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F9000"/>
                </a:solidFill>
              </a:rPr>
              <a:t>…</a:t>
            </a:r>
            <a:endParaRPr sz="1600">
              <a:solidFill>
                <a:srgbClr val="BF9000"/>
              </a:solidFill>
            </a:endParaRPr>
          </a:p>
        </p:txBody>
      </p:sp>
      <p:cxnSp>
        <p:nvCxnSpPr>
          <p:cNvPr id="667" name="Google Shape;667;p46"/>
          <p:cNvCxnSpPr>
            <a:endCxn id="666" idx="0"/>
          </p:cNvCxnSpPr>
          <p:nvPr/>
        </p:nvCxnSpPr>
        <p:spPr>
          <a:xfrm>
            <a:off x="7309450" y="4273025"/>
            <a:ext cx="492900" cy="92100"/>
          </a:xfrm>
          <a:prstGeom prst="straightConnector1">
            <a:avLst/>
          </a:prstGeom>
          <a:noFill/>
          <a:ln cap="flat" cmpd="sng" w="9525">
            <a:solidFill>
              <a:schemeClr val="dk2"/>
            </a:solidFill>
            <a:prstDash val="dash"/>
            <a:round/>
            <a:headEnd len="med" w="med" type="none"/>
            <a:tailEnd len="med" w="med" type="triangle"/>
          </a:ln>
        </p:spPr>
      </p:cxnSp>
      <p:cxnSp>
        <p:nvCxnSpPr>
          <p:cNvPr id="668" name="Google Shape;668;p46"/>
          <p:cNvCxnSpPr>
            <a:endCxn id="666" idx="0"/>
          </p:cNvCxnSpPr>
          <p:nvPr/>
        </p:nvCxnSpPr>
        <p:spPr>
          <a:xfrm>
            <a:off x="7738750" y="4084025"/>
            <a:ext cx="63600" cy="2811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7"/>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solidFill>
                  <a:srgbClr val="0000FF"/>
                </a:solidFill>
              </a:rPr>
              <a:t>output: </a:t>
            </a:r>
            <a:endParaRPr>
              <a:solidFill>
                <a:srgbClr val="0000FF"/>
              </a:solidFill>
            </a:endParaRPr>
          </a:p>
          <a:p>
            <a:pPr indent="0" lvl="0" marL="0" rtl="0" algn="l">
              <a:spcBef>
                <a:spcPts val="0"/>
              </a:spcBef>
              <a:spcAft>
                <a:spcPts val="0"/>
              </a:spcAft>
              <a:buNone/>
            </a:pPr>
            <a:r>
              <a:rPr lang="en">
                <a:solidFill>
                  <a:srgbClr val="0000FF"/>
                </a:solidFill>
              </a:rPr>
              <a:t>  &lt; process outputs &gt;</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cxnSp>
        <p:nvCxnSpPr>
          <p:cNvPr id="674" name="Google Shape;674;p47"/>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75" name="Google Shape;675;p47"/>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76" name="Google Shape;676;p47"/>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677" name="Google Shape;677;p47"/>
          <p:cNvSpPr txBox="1"/>
          <p:nvPr/>
        </p:nvSpPr>
        <p:spPr>
          <a:xfrm>
            <a:off x="569125" y="2258600"/>
            <a:ext cx="34527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output declaration block allows you to define the channels used by the process to send out the results produced. You can only define one output block at a time and it must contain one or more output declarations</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cxnSp>
        <p:nvCxnSpPr>
          <p:cNvPr id="682" name="Google Shape;682;p48"/>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83" name="Google Shape;683;p48"/>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84" name="Google Shape;684;p48"/>
          <p:cNvSpPr txBox="1"/>
          <p:nvPr>
            <p:ph idx="4294967295" type="title"/>
          </p:nvPr>
        </p:nvSpPr>
        <p:spPr>
          <a:xfrm>
            <a:off x="1680675" y="598575"/>
            <a:ext cx="15246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685" name="Google Shape;685;p48"/>
          <p:cNvSpPr txBox="1"/>
          <p:nvPr/>
        </p:nvSpPr>
        <p:spPr>
          <a:xfrm>
            <a:off x="5653850" y="1477500"/>
            <a:ext cx="23649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output:</a:t>
            </a:r>
            <a:endParaRPr sz="1100"/>
          </a:p>
          <a:p>
            <a:pPr indent="0" lvl="0" marL="0" rtl="0" algn="l">
              <a:spcBef>
                <a:spcPts val="0"/>
              </a:spcBef>
              <a:spcAft>
                <a:spcPts val="0"/>
              </a:spcAft>
              <a:buNone/>
            </a:pPr>
            <a:r>
              <a:rPr lang="en" sz="1100"/>
              <a:t>&lt;output qualifier&gt;   &lt;output name&gt; </a:t>
            </a:r>
            <a:endParaRPr sz="1100"/>
          </a:p>
        </p:txBody>
      </p:sp>
      <p:sp>
        <p:nvSpPr>
          <p:cNvPr id="686" name="Google Shape;686;p48"/>
          <p:cNvSpPr txBox="1"/>
          <p:nvPr/>
        </p:nvSpPr>
        <p:spPr>
          <a:xfrm>
            <a:off x="5340450" y="731625"/>
            <a:ext cx="222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type of output the process is giving (file, value etc)?</a:t>
            </a:r>
            <a:endParaRPr sz="1100"/>
          </a:p>
        </p:txBody>
      </p:sp>
      <p:sp>
        <p:nvSpPr>
          <p:cNvPr id="687" name="Google Shape;687;p48"/>
          <p:cNvSpPr txBox="1"/>
          <p:nvPr/>
        </p:nvSpPr>
        <p:spPr>
          <a:xfrm>
            <a:off x="6468450" y="2376425"/>
            <a:ext cx="2080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To which channel the process is outputting the results</a:t>
            </a:r>
            <a:endParaRPr sz="1100"/>
          </a:p>
        </p:txBody>
      </p:sp>
      <p:cxnSp>
        <p:nvCxnSpPr>
          <p:cNvPr id="688" name="Google Shape;688;p48"/>
          <p:cNvCxnSpPr/>
          <p:nvPr/>
        </p:nvCxnSpPr>
        <p:spPr>
          <a:xfrm rot="10800000">
            <a:off x="4068125" y="1314225"/>
            <a:ext cx="5700" cy="32280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48"/>
          <p:cNvCxnSpPr>
            <a:endCxn id="687" idx="0"/>
          </p:cNvCxnSpPr>
          <p:nvPr/>
        </p:nvCxnSpPr>
        <p:spPr>
          <a:xfrm>
            <a:off x="7508850" y="1972625"/>
            <a:ext cx="0" cy="4038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48"/>
          <p:cNvSpPr txBox="1"/>
          <p:nvPr/>
        </p:nvSpPr>
        <p:spPr>
          <a:xfrm>
            <a:off x="145875" y="1758425"/>
            <a:ext cx="31110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Output definitions start by an output qualifier and the output name, followed by the keyword into and one or more channels over which outputs are sent. Finally some optional attributes can be specified.</a:t>
            </a:r>
            <a:endParaRPr sz="1100"/>
          </a:p>
        </p:txBody>
      </p:sp>
      <p:graphicFrame>
        <p:nvGraphicFramePr>
          <p:cNvPr id="691" name="Google Shape;691;p48"/>
          <p:cNvGraphicFramePr/>
          <p:nvPr/>
        </p:nvGraphicFramePr>
        <p:xfrm>
          <a:off x="1612000" y="3474175"/>
          <a:ext cx="3000000" cy="3000000"/>
        </p:xfrm>
        <a:graphic>
          <a:graphicData uri="http://schemas.openxmlformats.org/drawingml/2006/table">
            <a:tbl>
              <a:tblPr>
                <a:noFill/>
                <a:tableStyleId>{325E7685-3B0D-44A4-A132-66BD0344D804}</a:tableStyleId>
              </a:tblPr>
              <a:tblGrid>
                <a:gridCol w="914400"/>
                <a:gridCol w="4791075"/>
              </a:tblGrid>
              <a:tr h="180975">
                <a:tc>
                  <a:txBody>
                    <a:bodyPr/>
                    <a:lstStyle/>
                    <a:p>
                      <a:pPr indent="0" lvl="0" marL="0" rtl="0" algn="ctr">
                        <a:lnSpc>
                          <a:spcPct val="30000"/>
                        </a:lnSpc>
                        <a:spcBef>
                          <a:spcPts val="0"/>
                        </a:spcBef>
                        <a:spcAft>
                          <a:spcPts val="0"/>
                        </a:spcAft>
                        <a:buNone/>
                      </a:pPr>
                      <a:r>
                        <a:rPr b="1" lang="en" sz="1000"/>
                        <a:t>Qualifier</a:t>
                      </a:r>
                      <a:endParaRPr b="1"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30000"/>
                        </a:lnSpc>
                        <a:spcBef>
                          <a:spcPts val="0"/>
                        </a:spcBef>
                        <a:spcAft>
                          <a:spcPts val="0"/>
                        </a:spcAft>
                        <a:buNone/>
                      </a:pPr>
                      <a:r>
                        <a:rPr b="1" lang="en" sz="1000"/>
                        <a:t>Semantic</a:t>
                      </a:r>
                      <a:endParaRPr b="1"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80975">
                <a:tc>
                  <a:txBody>
                    <a:bodyPr/>
                    <a:lstStyle/>
                    <a:p>
                      <a:pPr indent="0" lvl="0" marL="0" rtl="0" algn="l">
                        <a:lnSpc>
                          <a:spcPct val="30000"/>
                        </a:lnSpc>
                        <a:spcBef>
                          <a:spcPts val="0"/>
                        </a:spcBef>
                        <a:spcAft>
                          <a:spcPts val="0"/>
                        </a:spcAft>
                        <a:buNone/>
                      </a:pPr>
                      <a:r>
                        <a:rPr lang="en" sz="1000">
                          <a:solidFill>
                            <a:srgbClr val="38761D"/>
                          </a:solidFill>
                        </a:rPr>
                        <a:t>val</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lstStyle/>
                    <a:p>
                      <a:pPr indent="0" lvl="0" marL="0" rtl="0" algn="l">
                        <a:lnSpc>
                          <a:spcPct val="30000"/>
                        </a:lnSpc>
                        <a:spcBef>
                          <a:spcPts val="0"/>
                        </a:spcBef>
                        <a:spcAft>
                          <a:spcPts val="0"/>
                        </a:spcAft>
                        <a:buNone/>
                      </a:pPr>
                      <a:r>
                        <a:rPr lang="en" sz="1000">
                          <a:solidFill>
                            <a:srgbClr val="38761D"/>
                          </a:solidFill>
                        </a:rPr>
                        <a:t>Emit the variable with the specified name.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r h="180975">
                <a:tc>
                  <a:txBody>
                    <a:bodyPr/>
                    <a:lstStyle/>
                    <a:p>
                      <a:pPr indent="0" lvl="0" marL="0" rtl="0" algn="l">
                        <a:lnSpc>
                          <a:spcPct val="30000"/>
                        </a:lnSpc>
                        <a:spcBef>
                          <a:spcPts val="0"/>
                        </a:spcBef>
                        <a:spcAft>
                          <a:spcPts val="0"/>
                        </a:spcAft>
                        <a:buNone/>
                      </a:pPr>
                      <a:r>
                        <a:rPr lang="en" sz="1000">
                          <a:solidFill>
                            <a:srgbClr val="38761D"/>
                          </a:solidFill>
                        </a:rPr>
                        <a:t>file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solidFill>
                            <a:srgbClr val="38761D"/>
                          </a:solidFill>
                        </a:rPr>
                        <a:t>(DEPRECATED) Emit a file produced by the process with the specified name.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path</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a file produced by the process with the specified name.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env</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the variable defined in the process environment with the specified name.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stdout</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the stdout of the executed process.</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tuple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l">
                        <a:lnSpc>
                          <a:spcPct val="30000"/>
                        </a:lnSpc>
                        <a:spcBef>
                          <a:spcPts val="0"/>
                        </a:spcBef>
                        <a:spcAft>
                          <a:spcPts val="0"/>
                        </a:spcAft>
                        <a:buNone/>
                      </a:pPr>
                      <a:r>
                        <a:rPr lang="en" sz="1000"/>
                        <a:t>Emit multiple values.</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49"/>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97" name="Google Shape;697;p49"/>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98" name="Google Shape;698;p49"/>
          <p:cNvSpPr txBox="1"/>
          <p:nvPr>
            <p:ph idx="4294967295" type="title"/>
          </p:nvPr>
        </p:nvSpPr>
        <p:spPr>
          <a:xfrm>
            <a:off x="1680675" y="598575"/>
            <a:ext cx="2503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 file</a:t>
            </a:r>
            <a:endParaRPr/>
          </a:p>
        </p:txBody>
      </p:sp>
      <p:sp>
        <p:nvSpPr>
          <p:cNvPr id="699" name="Google Shape;699;p49"/>
          <p:cNvSpPr txBox="1"/>
          <p:nvPr/>
        </p:nvSpPr>
        <p:spPr>
          <a:xfrm>
            <a:off x="145875" y="1758425"/>
            <a:ext cx="31110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file qualifier allows you to output one or a collection of files to another channel that can be consumed by another process</a:t>
            </a:r>
            <a:endParaRPr sz="1100"/>
          </a:p>
        </p:txBody>
      </p:sp>
      <p:sp>
        <p:nvSpPr>
          <p:cNvPr id="700" name="Google Shape;700;p49"/>
          <p:cNvSpPr txBox="1"/>
          <p:nvPr/>
        </p:nvSpPr>
        <p:spPr>
          <a:xfrm>
            <a:off x="5232350" y="49525"/>
            <a:ext cx="3709200" cy="3540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mzMLFiles = Channel.fromPath( '/some/path/*.mzML'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featureFinder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file 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solidFill>
                  <a:srgbClr val="0000FF"/>
                </a:solidFill>
              </a:rPr>
              <a:t>output:</a:t>
            </a:r>
            <a:endParaRPr sz="1100">
              <a:solidFill>
                <a:srgbClr val="0000FF"/>
              </a:solidFill>
            </a:endParaRPr>
          </a:p>
          <a:p>
            <a:pPr indent="0" lvl="0" marL="0" rtl="0" algn="l">
              <a:spcBef>
                <a:spcPts val="0"/>
              </a:spcBef>
              <a:spcAft>
                <a:spcPts val="0"/>
              </a:spcAft>
              <a:buNone/>
            </a:pPr>
            <a:r>
              <a:rPr lang="en" sz="1100">
                <a:solidFill>
                  <a:srgbClr val="0000FF"/>
                </a:solidFill>
              </a:rPr>
              <a:t>file "${x.baseName}.featureXML"</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FeatureFinderMetabo -in ${x}.mzML -out</a:t>
            </a:r>
            <a:endParaRPr sz="1100"/>
          </a:p>
          <a:p>
            <a:pPr indent="0" lvl="0" marL="0" rtl="0" algn="l">
              <a:spcBef>
                <a:spcPts val="0"/>
              </a:spcBef>
              <a:spcAft>
                <a:spcPts val="0"/>
              </a:spcAft>
              <a:buNone/>
            </a:pPr>
            <a:r>
              <a:rPr lang="en" sz="1100"/>
              <a:t>${x.baseName}.featureXML</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a:t>
            </a:r>
            <a:r>
              <a:rPr lang="en" sz="1000"/>
              <a:t>featureFinder(</a:t>
            </a:r>
            <a:r>
              <a:rPr lang="en" sz="1100"/>
              <a:t>mzMLFiles</a:t>
            </a:r>
            <a:r>
              <a:rPr lang="en" sz="1000"/>
              <a:t>)</a:t>
            </a:r>
            <a:endParaRPr sz="1000"/>
          </a:p>
          <a:p>
            <a:pPr indent="0" lvl="0" marL="0" rtl="0" algn="l">
              <a:spcBef>
                <a:spcPts val="0"/>
              </a:spcBef>
              <a:spcAft>
                <a:spcPts val="0"/>
              </a:spcAft>
              <a:buNone/>
            </a:pPr>
            <a:r>
              <a:rPr lang="en" sz="1100"/>
              <a:t>outputChannel.view()</a:t>
            </a:r>
            <a:endParaRPr sz="1000"/>
          </a:p>
          <a:p>
            <a:pPr indent="0" lvl="0" marL="0" rtl="0" algn="l">
              <a:spcBef>
                <a:spcPts val="0"/>
              </a:spcBef>
              <a:spcAft>
                <a:spcPts val="0"/>
              </a:spcAft>
              <a:buNone/>
            </a:pPr>
            <a:r>
              <a:rPr lang="en" sz="1000"/>
              <a:t>}</a:t>
            </a:r>
            <a:endParaRPr sz="1100"/>
          </a:p>
        </p:txBody>
      </p:sp>
      <p:sp>
        <p:nvSpPr>
          <p:cNvPr id="701" name="Google Shape;701;p49"/>
          <p:cNvSpPr/>
          <p:nvPr/>
        </p:nvSpPr>
        <p:spPr>
          <a:xfrm rot="-5400000">
            <a:off x="360805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rot="-5400000">
            <a:off x="282510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rot="-5400000">
            <a:off x="204215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txBox="1"/>
          <p:nvPr/>
        </p:nvSpPr>
        <p:spPr>
          <a:xfrm>
            <a:off x="1958525" y="297377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sp>
        <p:nvSpPr>
          <p:cNvPr id="705" name="Google Shape;705;p49"/>
          <p:cNvSpPr txBox="1"/>
          <p:nvPr/>
        </p:nvSpPr>
        <p:spPr>
          <a:xfrm>
            <a:off x="2752700" y="297377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y.mzML</a:t>
            </a:r>
            <a:endParaRPr sz="1100">
              <a:latin typeface="Nunito"/>
              <a:ea typeface="Nunito"/>
              <a:cs typeface="Nunito"/>
              <a:sym typeface="Nunito"/>
            </a:endParaRPr>
          </a:p>
        </p:txBody>
      </p:sp>
      <p:sp>
        <p:nvSpPr>
          <p:cNvPr id="706" name="Google Shape;706;p49"/>
          <p:cNvSpPr txBox="1"/>
          <p:nvPr/>
        </p:nvSpPr>
        <p:spPr>
          <a:xfrm>
            <a:off x="3501350" y="2973763"/>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z.mzML</a:t>
            </a:r>
            <a:endParaRPr sz="1100">
              <a:latin typeface="Nunito"/>
              <a:ea typeface="Nunito"/>
              <a:cs typeface="Nunito"/>
              <a:sym typeface="Nunito"/>
            </a:endParaRPr>
          </a:p>
        </p:txBody>
      </p:sp>
      <p:sp>
        <p:nvSpPr>
          <p:cNvPr id="707" name="Google Shape;707;p49"/>
          <p:cNvSpPr txBox="1"/>
          <p:nvPr/>
        </p:nvSpPr>
        <p:spPr>
          <a:xfrm>
            <a:off x="320975" y="295067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mzMLFiles</a:t>
            </a:r>
            <a:endParaRPr sz="1100">
              <a:latin typeface="Nunito"/>
              <a:ea typeface="Nunito"/>
              <a:cs typeface="Nunito"/>
              <a:sym typeface="Nunito"/>
            </a:endParaRPr>
          </a:p>
        </p:txBody>
      </p:sp>
      <p:sp>
        <p:nvSpPr>
          <p:cNvPr id="708" name="Google Shape;708;p49"/>
          <p:cNvSpPr/>
          <p:nvPr/>
        </p:nvSpPr>
        <p:spPr>
          <a:xfrm rot="-5400000">
            <a:off x="3868450" y="3941125"/>
            <a:ext cx="378300" cy="1621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9"/>
          <p:cNvSpPr/>
          <p:nvPr/>
        </p:nvSpPr>
        <p:spPr>
          <a:xfrm rot="-5400000">
            <a:off x="2940450" y="4086175"/>
            <a:ext cx="378300" cy="13311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9"/>
          <p:cNvSpPr/>
          <p:nvPr/>
        </p:nvSpPr>
        <p:spPr>
          <a:xfrm rot="-5400000">
            <a:off x="1864175" y="4115125"/>
            <a:ext cx="378300" cy="1273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9"/>
          <p:cNvSpPr txBox="1"/>
          <p:nvPr/>
        </p:nvSpPr>
        <p:spPr>
          <a:xfrm>
            <a:off x="2644475"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y.featureXML</a:t>
            </a:r>
            <a:endParaRPr sz="1100">
              <a:latin typeface="Nunito"/>
              <a:ea typeface="Nunito"/>
              <a:cs typeface="Nunito"/>
              <a:sym typeface="Nunito"/>
            </a:endParaRPr>
          </a:p>
        </p:txBody>
      </p:sp>
      <p:sp>
        <p:nvSpPr>
          <p:cNvPr id="712" name="Google Shape;712;p49"/>
          <p:cNvSpPr txBox="1"/>
          <p:nvPr/>
        </p:nvSpPr>
        <p:spPr>
          <a:xfrm>
            <a:off x="320975" y="4574725"/>
            <a:ext cx="125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Nunito"/>
                <a:ea typeface="Nunito"/>
                <a:cs typeface="Nunito"/>
                <a:sym typeface="Nunito"/>
              </a:rPr>
              <a:t>outputChannel</a:t>
            </a:r>
            <a:endParaRPr sz="1100">
              <a:solidFill>
                <a:srgbClr val="0000FF"/>
              </a:solidFill>
              <a:latin typeface="Nunito"/>
              <a:ea typeface="Nunito"/>
              <a:cs typeface="Nunito"/>
              <a:sym typeface="Nunito"/>
            </a:endParaRPr>
          </a:p>
        </p:txBody>
      </p:sp>
      <p:sp>
        <p:nvSpPr>
          <p:cNvPr id="713" name="Google Shape;713;p49"/>
          <p:cNvSpPr txBox="1"/>
          <p:nvPr/>
        </p:nvSpPr>
        <p:spPr>
          <a:xfrm>
            <a:off x="3760775"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a:t>
            </a:r>
            <a:r>
              <a:rPr lang="en" sz="1100">
                <a:latin typeface="Nunito"/>
                <a:ea typeface="Nunito"/>
                <a:cs typeface="Nunito"/>
                <a:sym typeface="Nunito"/>
              </a:rPr>
              <a:t>.featureXML</a:t>
            </a:r>
            <a:endParaRPr sz="1100">
              <a:latin typeface="Nunito"/>
              <a:ea typeface="Nunito"/>
              <a:cs typeface="Nunito"/>
              <a:sym typeface="Nunito"/>
            </a:endParaRPr>
          </a:p>
        </p:txBody>
      </p:sp>
      <p:sp>
        <p:nvSpPr>
          <p:cNvPr id="714" name="Google Shape;714;p49"/>
          <p:cNvSpPr txBox="1"/>
          <p:nvPr/>
        </p:nvSpPr>
        <p:spPr>
          <a:xfrm>
            <a:off x="1573700"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a:t>
            </a:r>
            <a:r>
              <a:rPr lang="en" sz="1100">
                <a:latin typeface="Nunito"/>
                <a:ea typeface="Nunito"/>
                <a:cs typeface="Nunito"/>
                <a:sym typeface="Nunito"/>
              </a:rPr>
              <a:t>.featureXML</a:t>
            </a:r>
            <a:endParaRPr sz="1100">
              <a:latin typeface="Nunito"/>
              <a:ea typeface="Nunito"/>
              <a:cs typeface="Nunito"/>
              <a:sym typeface="Nunito"/>
            </a:endParaRPr>
          </a:p>
        </p:txBody>
      </p:sp>
      <p:sp>
        <p:nvSpPr>
          <p:cNvPr id="715" name="Google Shape;715;p49"/>
          <p:cNvSpPr txBox="1"/>
          <p:nvPr/>
        </p:nvSpPr>
        <p:spPr>
          <a:xfrm>
            <a:off x="265925" y="372647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x.featureXML</a:t>
            </a:r>
            <a:endParaRPr sz="900">
              <a:solidFill>
                <a:srgbClr val="BF9000"/>
              </a:solidFill>
            </a:endParaRPr>
          </a:p>
        </p:txBody>
      </p:sp>
      <p:sp>
        <p:nvSpPr>
          <p:cNvPr id="716" name="Google Shape;716;p49"/>
          <p:cNvSpPr txBox="1"/>
          <p:nvPr/>
        </p:nvSpPr>
        <p:spPr>
          <a:xfrm>
            <a:off x="3795150" y="372647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z.featureXML</a:t>
            </a:r>
            <a:endParaRPr sz="900">
              <a:solidFill>
                <a:srgbClr val="BF9000"/>
              </a:solidFill>
            </a:endParaRPr>
          </a:p>
        </p:txBody>
      </p:sp>
      <p:grpSp>
        <p:nvGrpSpPr>
          <p:cNvPr id="717" name="Google Shape;717;p49"/>
          <p:cNvGrpSpPr/>
          <p:nvPr/>
        </p:nvGrpSpPr>
        <p:grpSpPr>
          <a:xfrm>
            <a:off x="2231300" y="3416125"/>
            <a:ext cx="1565900" cy="158100"/>
            <a:chOff x="2231300" y="3339925"/>
            <a:chExt cx="1565900" cy="158100"/>
          </a:xfrm>
        </p:grpSpPr>
        <p:cxnSp>
          <p:nvCxnSpPr>
            <p:cNvPr id="718" name="Google Shape;718;p49"/>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49"/>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
        <p:nvSpPr>
          <p:cNvPr id="720" name="Google Shape;720;p49"/>
          <p:cNvSpPr txBox="1"/>
          <p:nvPr/>
        </p:nvSpPr>
        <p:spPr>
          <a:xfrm>
            <a:off x="2030538" y="371432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y.featureXML</a:t>
            </a:r>
            <a:endParaRPr sz="900">
              <a:solidFill>
                <a:srgbClr val="BF9000"/>
              </a:solidFill>
            </a:endParaRPr>
          </a:p>
        </p:txBody>
      </p:sp>
      <p:grpSp>
        <p:nvGrpSpPr>
          <p:cNvPr id="721" name="Google Shape;721;p49"/>
          <p:cNvGrpSpPr/>
          <p:nvPr/>
        </p:nvGrpSpPr>
        <p:grpSpPr>
          <a:xfrm>
            <a:off x="2231300" y="4302400"/>
            <a:ext cx="1565900" cy="158100"/>
            <a:chOff x="2231300" y="3339925"/>
            <a:chExt cx="1565900" cy="158100"/>
          </a:xfrm>
        </p:grpSpPr>
        <p:cxnSp>
          <p:nvCxnSpPr>
            <p:cNvPr id="722" name="Google Shape;722;p49"/>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49"/>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cxnSp>
        <p:nvCxnSpPr>
          <p:cNvPr id="728" name="Google Shape;728;p50"/>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729" name="Google Shape;729;p50"/>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730" name="Google Shape;730;p50"/>
          <p:cNvSpPr txBox="1"/>
          <p:nvPr>
            <p:ph idx="4294967295" type="title"/>
          </p:nvPr>
        </p:nvSpPr>
        <p:spPr>
          <a:xfrm>
            <a:off x="1680675" y="598575"/>
            <a:ext cx="2503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 val</a:t>
            </a:r>
            <a:endParaRPr/>
          </a:p>
        </p:txBody>
      </p:sp>
      <p:sp>
        <p:nvSpPr>
          <p:cNvPr id="731" name="Google Shape;731;p50"/>
          <p:cNvSpPr txBox="1"/>
          <p:nvPr/>
        </p:nvSpPr>
        <p:spPr>
          <a:xfrm>
            <a:off x="5214525" y="76200"/>
            <a:ext cx="3709200" cy="3032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values = Channel.of( 1,2,3 )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basicExample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 val 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output:</a:t>
            </a:r>
            <a:endParaRPr sz="1100"/>
          </a:p>
          <a:p>
            <a:pPr indent="0" lvl="0" marL="0" rtl="0" algn="l">
              <a:spcBef>
                <a:spcPts val="0"/>
              </a:spcBef>
              <a:spcAft>
                <a:spcPts val="0"/>
              </a:spcAft>
              <a:buNone/>
            </a:pPr>
            <a:r>
              <a:rPr lang="en" sz="1100">
                <a:solidFill>
                  <a:srgbClr val="0000FF"/>
                </a:solidFill>
              </a:rPr>
              <a:t> val "$x" </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echo output value is $x</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basicExample</a:t>
            </a:r>
            <a:r>
              <a:rPr lang="en" sz="1000"/>
              <a:t>(</a:t>
            </a:r>
            <a:r>
              <a:rPr lang="en" sz="1100"/>
              <a:t>values</a:t>
            </a:r>
            <a:r>
              <a:rPr lang="en" sz="1000"/>
              <a:t>)</a:t>
            </a:r>
            <a:endParaRPr sz="1000"/>
          </a:p>
          <a:p>
            <a:pPr indent="0" lvl="0" marL="0" rtl="0" algn="l">
              <a:spcBef>
                <a:spcPts val="0"/>
              </a:spcBef>
              <a:spcAft>
                <a:spcPts val="0"/>
              </a:spcAft>
              <a:buNone/>
            </a:pPr>
            <a:r>
              <a:rPr lang="en" sz="1100"/>
              <a:t>outputChannel.view()</a:t>
            </a:r>
            <a:endParaRPr sz="1000"/>
          </a:p>
          <a:p>
            <a:pPr indent="0" lvl="0" marL="0" rtl="0" algn="l">
              <a:spcBef>
                <a:spcPts val="0"/>
              </a:spcBef>
              <a:spcAft>
                <a:spcPts val="0"/>
              </a:spcAft>
              <a:buNone/>
            </a:pPr>
            <a:r>
              <a:rPr lang="en" sz="1000"/>
              <a:t>}</a:t>
            </a:r>
            <a:endParaRPr sz="1100"/>
          </a:p>
        </p:txBody>
      </p:sp>
      <p:sp>
        <p:nvSpPr>
          <p:cNvPr id="732" name="Google Shape;732;p50"/>
          <p:cNvSpPr/>
          <p:nvPr/>
        </p:nvSpPr>
        <p:spPr>
          <a:xfrm rot="-5400000">
            <a:off x="353185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rot="-5400000">
            <a:off x="274890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rot="-5400000">
            <a:off x="196595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txBox="1"/>
          <p:nvPr/>
        </p:nvSpPr>
        <p:spPr>
          <a:xfrm>
            <a:off x="1882325" y="2592775"/>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a:t>
            </a:r>
            <a:endParaRPr sz="1100">
              <a:latin typeface="Nunito"/>
              <a:ea typeface="Nunito"/>
              <a:cs typeface="Nunito"/>
              <a:sym typeface="Nunito"/>
            </a:endParaRPr>
          </a:p>
        </p:txBody>
      </p:sp>
      <p:sp>
        <p:nvSpPr>
          <p:cNvPr id="736" name="Google Shape;736;p50"/>
          <p:cNvSpPr txBox="1"/>
          <p:nvPr/>
        </p:nvSpPr>
        <p:spPr>
          <a:xfrm>
            <a:off x="2676500" y="2592775"/>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2</a:t>
            </a:r>
            <a:endParaRPr sz="1100">
              <a:latin typeface="Nunito"/>
              <a:ea typeface="Nunito"/>
              <a:cs typeface="Nunito"/>
              <a:sym typeface="Nunito"/>
            </a:endParaRPr>
          </a:p>
        </p:txBody>
      </p:sp>
      <p:sp>
        <p:nvSpPr>
          <p:cNvPr id="737" name="Google Shape;737;p50"/>
          <p:cNvSpPr txBox="1"/>
          <p:nvPr/>
        </p:nvSpPr>
        <p:spPr>
          <a:xfrm>
            <a:off x="3425150" y="2592763"/>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3</a:t>
            </a:r>
            <a:endParaRPr sz="1100">
              <a:latin typeface="Nunito"/>
              <a:ea typeface="Nunito"/>
              <a:cs typeface="Nunito"/>
              <a:sym typeface="Nunito"/>
            </a:endParaRPr>
          </a:p>
        </p:txBody>
      </p:sp>
      <p:sp>
        <p:nvSpPr>
          <p:cNvPr id="738" name="Google Shape;738;p50"/>
          <p:cNvSpPr txBox="1"/>
          <p:nvPr/>
        </p:nvSpPr>
        <p:spPr>
          <a:xfrm>
            <a:off x="244775" y="2569675"/>
            <a:ext cx="11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x</a:t>
            </a:r>
            <a:endParaRPr sz="1100">
              <a:latin typeface="Nunito"/>
              <a:ea typeface="Nunito"/>
              <a:cs typeface="Nunito"/>
              <a:sym typeface="Nunito"/>
            </a:endParaRPr>
          </a:p>
        </p:txBody>
      </p:sp>
      <p:sp>
        <p:nvSpPr>
          <p:cNvPr id="739" name="Google Shape;739;p50"/>
          <p:cNvSpPr/>
          <p:nvPr/>
        </p:nvSpPr>
        <p:spPr>
          <a:xfrm rot="-5400000">
            <a:off x="2702375" y="3734125"/>
            <a:ext cx="378300" cy="1273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txBox="1"/>
          <p:nvPr/>
        </p:nvSpPr>
        <p:spPr>
          <a:xfrm>
            <a:off x="1159175" y="4193725"/>
            <a:ext cx="125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Nunito"/>
                <a:ea typeface="Nunito"/>
                <a:cs typeface="Nunito"/>
                <a:sym typeface="Nunito"/>
              </a:rPr>
              <a:t>outputChannel</a:t>
            </a:r>
            <a:endParaRPr sz="1100">
              <a:solidFill>
                <a:srgbClr val="0000FF"/>
              </a:solidFill>
              <a:latin typeface="Nunito"/>
              <a:ea typeface="Nunito"/>
              <a:cs typeface="Nunito"/>
              <a:sym typeface="Nunito"/>
            </a:endParaRPr>
          </a:p>
        </p:txBody>
      </p:sp>
      <p:sp>
        <p:nvSpPr>
          <p:cNvPr id="741" name="Google Shape;741;p50"/>
          <p:cNvSpPr txBox="1"/>
          <p:nvPr/>
        </p:nvSpPr>
        <p:spPr>
          <a:xfrm>
            <a:off x="2411900" y="4193725"/>
            <a:ext cx="11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[1,2,3]</a:t>
            </a:r>
            <a:endParaRPr sz="1100">
              <a:latin typeface="Nunito"/>
              <a:ea typeface="Nunito"/>
              <a:cs typeface="Nunito"/>
              <a:sym typeface="Nunito"/>
            </a:endParaRPr>
          </a:p>
        </p:txBody>
      </p:sp>
      <p:sp>
        <p:nvSpPr>
          <p:cNvPr id="742" name="Google Shape;742;p50"/>
          <p:cNvSpPr txBox="1"/>
          <p:nvPr/>
        </p:nvSpPr>
        <p:spPr>
          <a:xfrm>
            <a:off x="189725" y="334547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1</a:t>
            </a:r>
            <a:endParaRPr sz="900">
              <a:solidFill>
                <a:srgbClr val="BF9000"/>
              </a:solidFill>
            </a:endParaRPr>
          </a:p>
        </p:txBody>
      </p:sp>
      <p:sp>
        <p:nvSpPr>
          <p:cNvPr id="743" name="Google Shape;743;p50"/>
          <p:cNvSpPr txBox="1"/>
          <p:nvPr/>
        </p:nvSpPr>
        <p:spPr>
          <a:xfrm>
            <a:off x="3718950" y="334547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3</a:t>
            </a:r>
            <a:endParaRPr sz="900">
              <a:solidFill>
                <a:srgbClr val="BF9000"/>
              </a:solidFill>
            </a:endParaRPr>
          </a:p>
        </p:txBody>
      </p:sp>
      <p:grpSp>
        <p:nvGrpSpPr>
          <p:cNvPr id="744" name="Google Shape;744;p50"/>
          <p:cNvGrpSpPr/>
          <p:nvPr/>
        </p:nvGrpSpPr>
        <p:grpSpPr>
          <a:xfrm>
            <a:off x="2155100" y="3035125"/>
            <a:ext cx="1565900" cy="158100"/>
            <a:chOff x="2231300" y="3339925"/>
            <a:chExt cx="1565900" cy="158100"/>
          </a:xfrm>
        </p:grpSpPr>
        <p:cxnSp>
          <p:nvCxnSpPr>
            <p:cNvPr id="745" name="Google Shape;745;p50"/>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50"/>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
        <p:nvSpPr>
          <p:cNvPr id="747" name="Google Shape;747;p50"/>
          <p:cNvSpPr txBox="1"/>
          <p:nvPr/>
        </p:nvSpPr>
        <p:spPr>
          <a:xfrm>
            <a:off x="1954338" y="333332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2</a:t>
            </a:r>
            <a:endParaRPr sz="900">
              <a:solidFill>
                <a:srgbClr val="BF9000"/>
              </a:solidFill>
            </a:endParaRPr>
          </a:p>
        </p:txBody>
      </p:sp>
      <p:grpSp>
        <p:nvGrpSpPr>
          <p:cNvPr id="748" name="Google Shape;748;p50"/>
          <p:cNvGrpSpPr/>
          <p:nvPr/>
        </p:nvGrpSpPr>
        <p:grpSpPr>
          <a:xfrm>
            <a:off x="2155100" y="3921400"/>
            <a:ext cx="1565900" cy="158100"/>
            <a:chOff x="2231300" y="3339925"/>
            <a:chExt cx="1565900" cy="158100"/>
          </a:xfrm>
        </p:grpSpPr>
        <p:cxnSp>
          <p:nvCxnSpPr>
            <p:cNvPr id="749" name="Google Shape;749;p50"/>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50"/>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pic>
        <p:nvPicPr>
          <p:cNvPr id="751" name="Google Shape;751;p50"/>
          <p:cNvPicPr preferRelativeResize="0"/>
          <p:nvPr/>
        </p:nvPicPr>
        <p:blipFill>
          <a:blip r:embed="rId4">
            <a:alphaModFix/>
          </a:blip>
          <a:stretch>
            <a:fillRect/>
          </a:stretch>
        </p:blipFill>
        <p:spPr>
          <a:xfrm>
            <a:off x="5725670" y="3304665"/>
            <a:ext cx="2929200" cy="110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1"/>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[script|shell|exec]: </a:t>
            </a:r>
            <a:endParaRPr>
              <a:solidFill>
                <a:srgbClr val="0000FF"/>
              </a:solidFill>
            </a:endParaRPr>
          </a:p>
          <a:p>
            <a:pPr indent="0" lvl="0" marL="0" rtl="0" algn="l">
              <a:spcBef>
                <a:spcPts val="0"/>
              </a:spcBef>
              <a:spcAft>
                <a:spcPts val="0"/>
              </a:spcAft>
              <a:buNone/>
            </a:pPr>
            <a:r>
              <a:rPr lang="en">
                <a:solidFill>
                  <a:srgbClr val="0000FF"/>
                </a:solidFill>
              </a:rPr>
              <a:t>  """</a:t>
            </a:r>
            <a:endParaRPr>
              <a:solidFill>
                <a:srgbClr val="0000FF"/>
              </a:solidFill>
            </a:endParaRPr>
          </a:p>
          <a:p>
            <a:pPr indent="0" lvl="0" marL="0" rtl="0" algn="l">
              <a:spcBef>
                <a:spcPts val="0"/>
              </a:spcBef>
              <a:spcAft>
                <a:spcPts val="0"/>
              </a:spcAft>
              <a:buNone/>
            </a:pPr>
            <a:r>
              <a:rPr lang="en">
                <a:solidFill>
                  <a:srgbClr val="0000FF"/>
                </a:solidFill>
              </a:rPr>
              <a:t>  &lt; user script to be executed &gt;</a:t>
            </a:r>
            <a:endParaRPr>
              <a:solidFill>
                <a:srgbClr val="0000FF"/>
              </a:solidFill>
            </a:endParaRPr>
          </a:p>
          <a:p>
            <a:pPr indent="0" lvl="0" marL="0" rtl="0" algn="l">
              <a:spcBef>
                <a:spcPts val="0"/>
              </a:spcBef>
              <a:spcAft>
                <a:spcPts val="0"/>
              </a:spcAft>
              <a:buNone/>
            </a:pPr>
            <a:r>
              <a:rPr lang="en">
                <a:solidFill>
                  <a:srgbClr val="0000FF"/>
                </a:solidFill>
              </a:rPr>
              <a:t>  """</a:t>
            </a:r>
            <a:endParaRPr>
              <a:solidFill>
                <a:srgbClr val="0000FF"/>
              </a:solidFill>
            </a:endParaRPr>
          </a:p>
          <a:p>
            <a:pPr indent="0" lvl="0" marL="0" rtl="0" algn="l">
              <a:spcBef>
                <a:spcPts val="0"/>
              </a:spcBef>
              <a:spcAft>
                <a:spcPts val="0"/>
              </a:spcAft>
              <a:buNone/>
            </a:pPr>
            <a:r>
              <a:rPr lang="en"/>
              <a:t>}</a:t>
            </a:r>
            <a:endParaRPr/>
          </a:p>
        </p:txBody>
      </p:sp>
      <p:sp>
        <p:nvSpPr>
          <p:cNvPr id="757" name="Google Shape;757;p51"/>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77500"/>
          </a:bodyPr>
          <a:lstStyle/>
          <a:p>
            <a:pPr indent="-292576" lvl="0" marL="457200" rtl="0" algn="l">
              <a:lnSpc>
                <a:spcPct val="200000"/>
              </a:lnSpc>
              <a:spcBef>
                <a:spcPts val="0"/>
              </a:spcBef>
              <a:spcAft>
                <a:spcPts val="0"/>
              </a:spcAft>
              <a:buSzPct val="100000"/>
              <a:buChar char="●"/>
            </a:pPr>
            <a:r>
              <a:rPr lang="en"/>
              <a:t>The </a:t>
            </a:r>
            <a:r>
              <a:rPr b="1" lang="en"/>
              <a:t>script</a:t>
            </a:r>
            <a:r>
              <a:rPr lang="en"/>
              <a:t> block defines the command to be executed in the process</a:t>
            </a:r>
            <a:endParaRPr/>
          </a:p>
          <a:p>
            <a:pPr indent="-292576" lvl="0" marL="457200" rtl="0" algn="l">
              <a:lnSpc>
                <a:spcPct val="200000"/>
              </a:lnSpc>
              <a:spcBef>
                <a:spcPts val="0"/>
              </a:spcBef>
              <a:spcAft>
                <a:spcPts val="0"/>
              </a:spcAft>
              <a:buSzPct val="100000"/>
              <a:buChar char="●"/>
            </a:pPr>
            <a:r>
              <a:rPr lang="en"/>
              <a:t>It is the last block of the process body, i.e., after input, output, and when blocks</a:t>
            </a:r>
            <a:endParaRPr/>
          </a:p>
          <a:p>
            <a:pPr indent="-292576" lvl="0" marL="457200" rtl="0" algn="l">
              <a:lnSpc>
                <a:spcPct val="200000"/>
              </a:lnSpc>
              <a:spcBef>
                <a:spcPts val="0"/>
              </a:spcBef>
              <a:spcAft>
                <a:spcPts val="0"/>
              </a:spcAft>
              <a:buSzPct val="100000"/>
              <a:buChar char="●"/>
            </a:pPr>
            <a:r>
              <a:rPr lang="en"/>
              <a:t>It can be a command, script or combination of them that would normally use terminal shell or bash</a:t>
            </a:r>
            <a:endParaRPr/>
          </a:p>
          <a:p>
            <a:pPr indent="-292576" lvl="0" marL="457200" rtl="0" algn="l">
              <a:lnSpc>
                <a:spcPct val="200000"/>
              </a:lnSpc>
              <a:spcBef>
                <a:spcPts val="0"/>
              </a:spcBef>
              <a:spcAft>
                <a:spcPts val="0"/>
              </a:spcAft>
              <a:buSzPct val="100000"/>
              <a:buChar char="●"/>
            </a:pPr>
            <a:r>
              <a:rPr lang="en"/>
              <a:t>The script block can be defined using single-quotes or double quotes and multiline strings can be defined in three single-quotes or three double-quotes</a:t>
            </a:r>
            <a:endParaRPr/>
          </a:p>
          <a:p>
            <a:pPr indent="0" lvl="0" marL="1371600" rtl="0" algn="l">
              <a:lnSpc>
                <a:spcPct val="200000"/>
              </a:lnSpc>
              <a:spcBef>
                <a:spcPts val="1200"/>
              </a:spcBef>
              <a:spcAft>
                <a:spcPts val="1200"/>
              </a:spcAft>
              <a:buNone/>
            </a:pPr>
            <a:r>
              <a:t/>
            </a:r>
            <a:endParaRPr/>
          </a:p>
        </p:txBody>
      </p:sp>
      <p:pic>
        <p:nvPicPr>
          <p:cNvPr id="758" name="Google Shape;758;p51"/>
          <p:cNvPicPr preferRelativeResize="0"/>
          <p:nvPr/>
        </p:nvPicPr>
        <p:blipFill>
          <a:blip r:embed="rId3">
            <a:alphaModFix/>
          </a:blip>
          <a:stretch>
            <a:fillRect/>
          </a:stretch>
        </p:blipFill>
        <p:spPr>
          <a:xfrm>
            <a:off x="1048600" y="752325"/>
            <a:ext cx="632076" cy="391749"/>
          </a:xfrm>
          <a:prstGeom prst="rect">
            <a:avLst/>
          </a:prstGeom>
          <a:noFill/>
          <a:ln>
            <a:noFill/>
          </a:ln>
        </p:spPr>
      </p:pic>
      <p:sp>
        <p:nvSpPr>
          <p:cNvPr id="759" name="Google Shape;759;p5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16"/>
          <p:cNvPicPr preferRelativeResize="0"/>
          <p:nvPr/>
        </p:nvPicPr>
        <p:blipFill>
          <a:blip r:embed="rId3">
            <a:alphaModFix/>
          </a:blip>
          <a:stretch>
            <a:fillRect/>
          </a:stretch>
        </p:blipFill>
        <p:spPr>
          <a:xfrm>
            <a:off x="695250" y="-30750"/>
            <a:ext cx="771525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2"/>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Double quotes are used to run bash script</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Single quotes are used to run shell script</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Exec will run the native groovy commands</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sign will replace the value with nextflow variable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 access native bash variable “\$” is used</a:t>
            </a:r>
            <a:endParaRPr sz="1100">
              <a:solidFill>
                <a:srgbClr val="000000"/>
              </a:solidFill>
              <a:latin typeface="Arial"/>
              <a:ea typeface="Arial"/>
              <a:cs typeface="Arial"/>
              <a:sym typeface="Arial"/>
            </a:endParaRPr>
          </a:p>
          <a:p>
            <a:pPr indent="-298450" lvl="1" marL="914400" rtl="0" algn="l">
              <a:lnSpc>
                <a:spcPct val="200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Eg: echo \$PATH</a:t>
            </a:r>
            <a:endParaRPr sz="1100">
              <a:solidFill>
                <a:srgbClr val="000000"/>
              </a:solidFill>
              <a:latin typeface="Arial"/>
              <a:ea typeface="Arial"/>
              <a:cs typeface="Arial"/>
              <a:sym typeface="Arial"/>
            </a:endParaRPr>
          </a:p>
        </p:txBody>
      </p:sp>
      <p:grpSp>
        <p:nvGrpSpPr>
          <p:cNvPr id="765" name="Google Shape;765;p52"/>
          <p:cNvGrpSpPr/>
          <p:nvPr/>
        </p:nvGrpSpPr>
        <p:grpSpPr>
          <a:xfrm>
            <a:off x="5469325" y="0"/>
            <a:ext cx="3000000" cy="5110200"/>
            <a:chOff x="5481200" y="995550"/>
            <a:chExt cx="3000000" cy="5110200"/>
          </a:xfrm>
        </p:grpSpPr>
        <p:sp>
          <p:nvSpPr>
            <p:cNvPr id="766" name="Google Shape;766;p52"/>
            <p:cNvSpPr txBox="1"/>
            <p:nvPr/>
          </p:nvSpPr>
          <p:spPr>
            <a:xfrm>
              <a:off x="5481200" y="995550"/>
              <a:ext cx="3000000" cy="5110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var = "world"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SIMPLYECHO_BASH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script: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'hello $var'</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SIMPLYECHO_SHELL {</a:t>
              </a:r>
              <a:endParaRPr sz="1000"/>
            </a:p>
            <a:p>
              <a:pPr indent="0" lvl="0" marL="0" rtl="0" algn="l">
                <a:spcBef>
                  <a:spcPts val="0"/>
                </a:spcBef>
                <a:spcAft>
                  <a:spcPts val="0"/>
                </a:spcAft>
                <a:buNone/>
              </a:pPr>
              <a:r>
                <a:rPr lang="en" sz="1000"/>
                <a:t>    </a:t>
              </a:r>
              <a:r>
                <a:rPr lang="en" sz="1000"/>
                <a:t>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shell:</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hello !{var}</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SIMPLYECHO_NATIVE {</a:t>
              </a:r>
              <a:endParaRPr sz="1000"/>
            </a:p>
            <a:p>
              <a:pPr indent="0" lvl="0" marL="0" rtl="0" algn="l">
                <a:spcBef>
                  <a:spcPts val="0"/>
                </a:spcBef>
                <a:spcAft>
                  <a:spcPts val="0"/>
                </a:spcAft>
                <a:buNone/>
              </a:pPr>
              <a:r>
                <a:rPr lang="en" sz="1000"/>
                <a:t>    </a:t>
              </a:r>
              <a:r>
                <a:rPr lang="en" sz="1000"/>
                <a:t>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exec:</a:t>
              </a:r>
              <a:endParaRPr sz="1000"/>
            </a:p>
            <a:p>
              <a:pPr indent="0" lvl="0" marL="0" rtl="0" algn="l">
                <a:spcBef>
                  <a:spcPts val="0"/>
                </a:spcBef>
                <a:spcAft>
                  <a:spcPts val="0"/>
                </a:spcAft>
                <a:buNone/>
              </a:pPr>
              <a:r>
                <a:rPr lang="en" sz="1000"/>
                <a:t>    println "hello $var"</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SIMPLYECHO_BASH(var)</a:t>
              </a:r>
              <a:endParaRPr sz="1000"/>
            </a:p>
            <a:p>
              <a:pPr indent="0" lvl="0" marL="0" rtl="0" algn="l">
                <a:spcBef>
                  <a:spcPts val="0"/>
                </a:spcBef>
                <a:spcAft>
                  <a:spcPts val="0"/>
                </a:spcAft>
                <a:buNone/>
              </a:pPr>
              <a:r>
                <a:rPr lang="en" sz="1000"/>
                <a:t>SIMPLYECHO_SHELL(var)</a:t>
              </a:r>
              <a:endParaRPr sz="1000"/>
            </a:p>
            <a:p>
              <a:pPr indent="0" lvl="0" marL="0" rtl="0" algn="l">
                <a:spcBef>
                  <a:spcPts val="0"/>
                </a:spcBef>
                <a:spcAft>
                  <a:spcPts val="0"/>
                </a:spcAft>
                <a:buNone/>
              </a:pPr>
              <a:r>
                <a:rPr lang="en" sz="1000"/>
                <a:t>SIMPLYECHO_NATIVE(var)</a:t>
              </a:r>
              <a:endParaRPr sz="1000"/>
            </a:p>
            <a:p>
              <a:pPr indent="0" lvl="0" marL="0" rtl="0" algn="l">
                <a:spcBef>
                  <a:spcPts val="0"/>
                </a:spcBef>
                <a:spcAft>
                  <a:spcPts val="0"/>
                </a:spcAft>
                <a:buNone/>
              </a:pPr>
              <a:r>
                <a:rPr lang="en" sz="1000"/>
                <a:t>}</a:t>
              </a:r>
              <a:endParaRPr sz="1000"/>
            </a:p>
          </p:txBody>
        </p:sp>
        <p:sp>
          <p:nvSpPr>
            <p:cNvPr id="767" name="Google Shape;767;p52"/>
            <p:cNvSpPr txBox="1"/>
            <p:nvPr/>
          </p:nvSpPr>
          <p:spPr>
            <a:xfrm>
              <a:off x="5481200" y="21907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grpSp>
      <p:pic>
        <p:nvPicPr>
          <p:cNvPr id="768" name="Google Shape;768;p52"/>
          <p:cNvPicPr preferRelativeResize="0"/>
          <p:nvPr/>
        </p:nvPicPr>
        <p:blipFill>
          <a:blip r:embed="rId3">
            <a:alphaModFix/>
          </a:blip>
          <a:stretch>
            <a:fillRect/>
          </a:stretch>
        </p:blipFill>
        <p:spPr>
          <a:xfrm>
            <a:off x="1048600" y="752325"/>
            <a:ext cx="632076" cy="391749"/>
          </a:xfrm>
          <a:prstGeom prst="rect">
            <a:avLst/>
          </a:prstGeom>
          <a:noFill/>
          <a:ln>
            <a:noFill/>
          </a:ln>
        </p:spPr>
      </p:pic>
      <p:sp>
        <p:nvSpPr>
          <p:cNvPr id="769" name="Google Shape;769;p52"/>
          <p:cNvSpPr txBox="1"/>
          <p:nvPr>
            <p:ph idx="4294967295" type="title"/>
          </p:nvPr>
        </p:nvSpPr>
        <p:spPr>
          <a:xfrm>
            <a:off x="1680675" y="598575"/>
            <a:ext cx="3707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a:t>
            </a:r>
            <a:endParaRPr/>
          </a:p>
        </p:txBody>
      </p:sp>
      <p:sp>
        <p:nvSpPr>
          <p:cNvPr id="770" name="Google Shape;770;p52"/>
          <p:cNvSpPr txBox="1"/>
          <p:nvPr/>
        </p:nvSpPr>
        <p:spPr>
          <a:xfrm>
            <a:off x="0" y="4167650"/>
            <a:ext cx="5338500" cy="615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When running a pipeline, the assumption is that the tools are </a:t>
            </a:r>
            <a:r>
              <a:rPr lang="en">
                <a:latin typeface="Nunito"/>
                <a:ea typeface="Nunito"/>
                <a:cs typeface="Nunito"/>
                <a:sym typeface="Nunito"/>
              </a:rPr>
              <a:t>a</a:t>
            </a:r>
            <a:r>
              <a:rPr lang="en">
                <a:latin typeface="Nunito"/>
                <a:ea typeface="Nunito"/>
                <a:cs typeface="Nunito"/>
                <a:sym typeface="Nunito"/>
              </a:rPr>
              <a:t>vailable on the system where you are running the pipeline</a:t>
            </a:r>
            <a:endParaRPr>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3"/>
          <p:cNvSpPr txBox="1"/>
          <p:nvPr>
            <p:ph idx="4294967295" type="body"/>
          </p:nvPr>
        </p:nvSpPr>
        <p:spPr>
          <a:xfrm>
            <a:off x="265825" y="1753525"/>
            <a:ext cx="4544700" cy="29007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The </a:t>
            </a:r>
            <a:r>
              <a:rPr b="1" lang="en" sz="1100">
                <a:solidFill>
                  <a:srgbClr val="000000"/>
                </a:solidFill>
                <a:latin typeface="Arial"/>
                <a:ea typeface="Arial"/>
                <a:cs typeface="Arial"/>
                <a:sym typeface="Arial"/>
              </a:rPr>
              <a:t>when</a:t>
            </a:r>
            <a:r>
              <a:rPr lang="en" sz="1100">
                <a:solidFill>
                  <a:srgbClr val="000000"/>
                </a:solidFill>
                <a:latin typeface="Arial"/>
                <a:ea typeface="Arial"/>
                <a:cs typeface="Arial"/>
                <a:sym typeface="Arial"/>
              </a:rPr>
              <a:t> declaration defines a condition that must be verified in order to execute the process. This can be any expression that evaluates a boolean value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It is useful to enable/disable the process execution depending on the state of various inputs and parameters.</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In this example the process is executed only when the value of </a:t>
            </a:r>
            <a:r>
              <a:rPr lang="en" sz="1100">
                <a:solidFill>
                  <a:srgbClr val="000000"/>
                </a:solidFill>
                <a:latin typeface="Arial"/>
                <a:ea typeface="Arial"/>
                <a:cs typeface="Arial"/>
                <a:sym typeface="Arial"/>
              </a:rPr>
              <a:t>"</a:t>
            </a:r>
            <a:r>
              <a:rPr lang="en" sz="1100">
                <a:solidFill>
                  <a:srgbClr val="0000FF"/>
                </a:solidFill>
                <a:latin typeface="Arial"/>
                <a:ea typeface="Arial"/>
                <a:cs typeface="Arial"/>
                <a:sym typeface="Arial"/>
              </a:rPr>
              <a:t>$x</a:t>
            </a:r>
            <a:r>
              <a:rPr lang="en" sz="1100">
                <a:solidFill>
                  <a:srgbClr val="000000"/>
                </a:solidFill>
                <a:latin typeface="Arial"/>
                <a:ea typeface="Arial"/>
                <a:cs typeface="Arial"/>
                <a:sym typeface="Arial"/>
              </a:rPr>
              <a:t>" becomes “</a:t>
            </a:r>
            <a:r>
              <a:rPr lang="en" sz="1100">
                <a:solidFill>
                  <a:srgbClr val="0000FF"/>
                </a:solidFill>
                <a:latin typeface="Arial"/>
                <a:ea typeface="Arial"/>
                <a:cs typeface="Arial"/>
                <a:sym typeface="Arial"/>
              </a:rPr>
              <a:t>world</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p:txBody>
      </p:sp>
      <p:sp>
        <p:nvSpPr>
          <p:cNvPr id="776" name="Google Shape;776;p53"/>
          <p:cNvSpPr txBox="1"/>
          <p:nvPr/>
        </p:nvSpPr>
        <p:spPr>
          <a:xfrm>
            <a:off x="5481200" y="956700"/>
            <a:ext cx="3000000" cy="3894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a:t>
            </a:r>
            <a:r>
              <a:rPr lang="en" sz="1000">
                <a:solidFill>
                  <a:srgbClr val="0000FF"/>
                </a:solidFill>
              </a:rPr>
              <a:t>  when:</a:t>
            </a:r>
            <a:endParaRPr sz="1000">
              <a:solidFill>
                <a:srgbClr val="0000FF"/>
              </a:solidFill>
            </a:endParaRPr>
          </a:p>
          <a:p>
            <a:pPr indent="0" lvl="0" marL="0" rtl="0" algn="l">
              <a:spcBef>
                <a:spcPts val="0"/>
              </a:spcBef>
              <a:spcAft>
                <a:spcPts val="0"/>
              </a:spcAft>
              <a:buNone/>
            </a:pPr>
            <a:r>
              <a:rPr lang="en" sz="1000">
                <a:solidFill>
                  <a:srgbClr val="0000FF"/>
                </a:solidFill>
              </a:rPr>
              <a:t>    "$x" == "world"</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a:t>
            </a:r>
            <a:r>
              <a:rPr lang="en" sz="1000"/>
              <a:t>SPLITLETTERS(greeting_ch)</a:t>
            </a:r>
            <a:endParaRPr sz="1000"/>
          </a:p>
          <a:p>
            <a:pPr indent="0" lvl="0" marL="0" rtl="0" algn="l">
              <a:spcBef>
                <a:spcPts val="0"/>
              </a:spcBef>
              <a:spcAft>
                <a:spcPts val="0"/>
              </a:spcAft>
              <a:buNone/>
            </a:pPr>
            <a:r>
              <a:rPr lang="en" sz="1000"/>
              <a:t>}</a:t>
            </a:r>
            <a:endParaRPr sz="1000"/>
          </a:p>
        </p:txBody>
      </p:sp>
      <p:grpSp>
        <p:nvGrpSpPr>
          <p:cNvPr id="777" name="Google Shape;777;p53"/>
          <p:cNvGrpSpPr/>
          <p:nvPr/>
        </p:nvGrpSpPr>
        <p:grpSpPr>
          <a:xfrm>
            <a:off x="1159225" y="758236"/>
            <a:ext cx="521439" cy="473044"/>
            <a:chOff x="2921450" y="3784625"/>
            <a:chExt cx="427619" cy="387900"/>
          </a:xfrm>
        </p:grpSpPr>
        <p:cxnSp>
          <p:nvCxnSpPr>
            <p:cNvPr id="778" name="Google Shape;778;p53"/>
            <p:cNvCxnSpPr/>
            <p:nvPr/>
          </p:nvCxnSpPr>
          <p:spPr>
            <a:xfrm>
              <a:off x="2975600" y="3924425"/>
              <a:ext cx="0" cy="139800"/>
            </a:xfrm>
            <a:prstGeom prst="straightConnector1">
              <a:avLst/>
            </a:prstGeom>
            <a:noFill/>
            <a:ln cap="flat" cmpd="sng" w="9525">
              <a:solidFill>
                <a:schemeClr val="dk2"/>
              </a:solidFill>
              <a:prstDash val="solid"/>
              <a:round/>
              <a:headEnd len="med" w="med" type="none"/>
              <a:tailEnd len="med" w="med" type="none"/>
            </a:ln>
          </p:spPr>
        </p:cxnSp>
        <p:grpSp>
          <p:nvGrpSpPr>
            <p:cNvPr id="779" name="Google Shape;779;p53"/>
            <p:cNvGrpSpPr/>
            <p:nvPr/>
          </p:nvGrpSpPr>
          <p:grpSpPr>
            <a:xfrm>
              <a:off x="2921450" y="3784625"/>
              <a:ext cx="427619" cy="387900"/>
              <a:chOff x="2921450" y="3784625"/>
              <a:chExt cx="427619" cy="387900"/>
            </a:xfrm>
          </p:grpSpPr>
          <p:cxnSp>
            <p:nvCxnSpPr>
              <p:cNvPr id="780" name="Google Shape;780;p53"/>
              <p:cNvCxnSpPr/>
              <p:nvPr/>
            </p:nvCxnSpPr>
            <p:spPr>
              <a:xfrm>
                <a:off x="2975600" y="3924425"/>
                <a:ext cx="309300" cy="0"/>
              </a:xfrm>
              <a:prstGeom prst="straightConnector1">
                <a:avLst/>
              </a:prstGeom>
              <a:noFill/>
              <a:ln cap="flat" cmpd="sng" w="9525">
                <a:solidFill>
                  <a:schemeClr val="dk2"/>
                </a:solidFill>
                <a:prstDash val="solid"/>
                <a:round/>
                <a:headEnd len="med" w="med" type="none"/>
                <a:tailEnd len="med" w="med" type="none"/>
              </a:ln>
            </p:spPr>
          </p:cxnSp>
          <p:cxnSp>
            <p:nvCxnSpPr>
              <p:cNvPr id="781" name="Google Shape;781;p53"/>
              <p:cNvCxnSpPr/>
              <p:nvPr/>
            </p:nvCxnSpPr>
            <p:spPr>
              <a:xfrm>
                <a:off x="3284900" y="3924425"/>
                <a:ext cx="0" cy="139800"/>
              </a:xfrm>
              <a:prstGeom prst="straightConnector1">
                <a:avLst/>
              </a:prstGeom>
              <a:noFill/>
              <a:ln cap="flat" cmpd="sng" w="9525">
                <a:solidFill>
                  <a:schemeClr val="dk2"/>
                </a:solidFill>
                <a:prstDash val="solid"/>
                <a:round/>
                <a:headEnd len="med" w="med" type="none"/>
                <a:tailEnd len="med" w="med" type="none"/>
              </a:ln>
            </p:spPr>
          </p:cxnSp>
          <p:cxnSp>
            <p:nvCxnSpPr>
              <p:cNvPr id="782" name="Google Shape;782;p53"/>
              <p:cNvCxnSpPr/>
              <p:nvPr/>
            </p:nvCxnSpPr>
            <p:spPr>
              <a:xfrm>
                <a:off x="3130250" y="3784625"/>
                <a:ext cx="0" cy="1398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3"/>
              <p:cNvSpPr/>
              <p:nvPr/>
            </p:nvSpPr>
            <p:spPr>
              <a:xfrm>
                <a:off x="2921450" y="4064225"/>
                <a:ext cx="108300" cy="108300"/>
              </a:xfrm>
              <a:prstGeom prst="noSmoking">
                <a:avLst>
                  <a:gd fmla="val 18750" name="adj"/>
                </a:avLst>
              </a:prstGeom>
              <a:solidFill>
                <a:srgbClr val="43434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53"/>
              <p:cNvPicPr preferRelativeResize="0"/>
              <p:nvPr/>
            </p:nvPicPr>
            <p:blipFill>
              <a:blip r:embed="rId3">
                <a:alphaModFix/>
              </a:blip>
              <a:stretch>
                <a:fillRect/>
              </a:stretch>
            </p:blipFill>
            <p:spPr>
              <a:xfrm>
                <a:off x="3240769" y="4065337"/>
                <a:ext cx="108300" cy="106087"/>
              </a:xfrm>
              <a:prstGeom prst="rect">
                <a:avLst/>
              </a:prstGeom>
              <a:noFill/>
              <a:ln>
                <a:noFill/>
              </a:ln>
            </p:spPr>
          </p:pic>
        </p:grpSp>
      </p:grpSp>
      <p:sp>
        <p:nvSpPr>
          <p:cNvPr id="785" name="Google Shape;785;p53"/>
          <p:cNvSpPr txBox="1"/>
          <p:nvPr>
            <p:ph idx="4294967295" type="title"/>
          </p:nvPr>
        </p:nvSpPr>
        <p:spPr>
          <a:xfrm>
            <a:off x="1680675" y="598575"/>
            <a:ext cx="3800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view, print, println</a:t>
            </a:r>
            <a:endParaRPr/>
          </a:p>
        </p:txBody>
      </p:sp>
      <p:sp>
        <p:nvSpPr>
          <p:cNvPr id="791" name="Google Shape;791;p54"/>
          <p:cNvSpPr txBox="1"/>
          <p:nvPr>
            <p:ph idx="1" type="body"/>
          </p:nvPr>
        </p:nvSpPr>
        <p:spPr>
          <a:xfrm>
            <a:off x="894775" y="1990050"/>
            <a:ext cx="3549000" cy="2871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These operators print the items emitted by a channel to the console standard output</a:t>
            </a:r>
            <a:endParaRPr/>
          </a:p>
          <a:p>
            <a:pPr indent="-311150" lvl="0" marL="457200" rtl="0" algn="l">
              <a:lnSpc>
                <a:spcPct val="150000"/>
              </a:lnSpc>
              <a:spcBef>
                <a:spcPts val="0"/>
              </a:spcBef>
              <a:spcAft>
                <a:spcPts val="0"/>
              </a:spcAft>
              <a:buSzPts val="1300"/>
              <a:buChar char="●"/>
            </a:pPr>
            <a:r>
              <a:rPr lang="en"/>
              <a:t>The println operator prints the items emitted by a channel to the console standard output appending a new line character to each of them</a:t>
            </a:r>
            <a:endParaRPr/>
          </a:p>
          <a:p>
            <a:pPr indent="-311150" lvl="0" marL="457200" rtl="0" algn="l">
              <a:lnSpc>
                <a:spcPct val="150000"/>
              </a:lnSpc>
              <a:spcBef>
                <a:spcPts val="0"/>
              </a:spcBef>
              <a:spcAft>
                <a:spcPts val="0"/>
              </a:spcAft>
              <a:buSzPts val="1300"/>
              <a:buChar char="●"/>
            </a:pPr>
            <a:r>
              <a:rPr lang="en"/>
              <a:t>Each operators have additional options, read more in the documentation</a:t>
            </a:r>
            <a:endParaRPr/>
          </a:p>
        </p:txBody>
      </p:sp>
      <p:sp>
        <p:nvSpPr>
          <p:cNvPr id="792" name="Google Shape;792;p54"/>
          <p:cNvSpPr txBox="1"/>
          <p:nvPr/>
        </p:nvSpPr>
        <p:spPr>
          <a:xfrm>
            <a:off x="5756025" y="1459275"/>
            <a:ext cx="3000000" cy="115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Channel.from(1,2,3).view()</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dk2"/>
                </a:solidFill>
                <a:latin typeface="Nunito"/>
                <a:ea typeface="Nunito"/>
                <a:cs typeface="Nunito"/>
                <a:sym typeface="Nunito"/>
              </a:rPr>
              <a:t>Channel.from(1,2,3).print()</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1200"/>
              </a:spcAft>
              <a:buNone/>
            </a:pPr>
            <a:r>
              <a:rPr lang="en" sz="1300">
                <a:solidFill>
                  <a:schemeClr val="dk2"/>
                </a:solidFill>
                <a:latin typeface="Nunito"/>
                <a:ea typeface="Nunito"/>
                <a:cs typeface="Nunito"/>
                <a:sym typeface="Nunito"/>
              </a:rPr>
              <a:t>Channel.from(1,2,3).println()</a:t>
            </a:r>
            <a:endParaRPr/>
          </a:p>
        </p:txBody>
      </p:sp>
      <p:pic>
        <p:nvPicPr>
          <p:cNvPr id="793" name="Google Shape;793;p54"/>
          <p:cNvPicPr preferRelativeResize="0"/>
          <p:nvPr/>
        </p:nvPicPr>
        <p:blipFill>
          <a:blip r:embed="rId3">
            <a:alphaModFix/>
          </a:blip>
          <a:stretch>
            <a:fillRect/>
          </a:stretch>
        </p:blipFill>
        <p:spPr>
          <a:xfrm>
            <a:off x="5214920" y="3117731"/>
            <a:ext cx="3252001" cy="11576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5"/>
          <p:cNvSpPr txBox="1"/>
          <p:nvPr/>
        </p:nvSpPr>
        <p:spPr>
          <a:xfrm>
            <a:off x="4572000" y="1720500"/>
            <a:ext cx="4231800" cy="1454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Channel.from(10,20,30).set { my_channel }</a:t>
            </a:r>
            <a:endParaRPr sz="1100"/>
          </a:p>
          <a:p>
            <a:pPr indent="0" lvl="0" marL="0" rtl="0" algn="l">
              <a:lnSpc>
                <a:spcPct val="150000"/>
              </a:lnSpc>
              <a:spcBef>
                <a:spcPts val="0"/>
              </a:spcBef>
              <a:spcAft>
                <a:spcPts val="0"/>
              </a:spcAft>
              <a:buNone/>
            </a:pPr>
            <a:r>
              <a:rPr lang="en" sz="1100"/>
              <a:t>my_channel = Channel.from(10,20,30)</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lnSpc>
                <a:spcPct val="150000"/>
              </a:lnSpc>
              <a:spcBef>
                <a:spcPts val="0"/>
              </a:spcBef>
              <a:spcAft>
                <a:spcPts val="0"/>
              </a:spcAft>
              <a:buNone/>
            </a:pPr>
            <a:r>
              <a:rPr lang="en" sz="1100"/>
              <a:t>Channel.from(10,20,30).into { my_channel1; my_channel2 }</a:t>
            </a:r>
            <a:endParaRPr sz="1100"/>
          </a:p>
          <a:p>
            <a:pPr indent="0" lvl="0" marL="0" rtl="0" algn="l">
              <a:lnSpc>
                <a:spcPct val="150000"/>
              </a:lnSpc>
              <a:spcBef>
                <a:spcPts val="0"/>
              </a:spcBef>
              <a:spcAft>
                <a:spcPts val="0"/>
              </a:spcAft>
              <a:buNone/>
            </a:pPr>
            <a:r>
              <a:rPr lang="en" sz="1100"/>
              <a:t>( my_channel1, my_channel2)=Channel.from(10,20,30).into(2)</a:t>
            </a:r>
            <a:endParaRPr sz="1100"/>
          </a:p>
        </p:txBody>
      </p:sp>
      <p:sp>
        <p:nvSpPr>
          <p:cNvPr id="799" name="Google Shape;799;p55"/>
          <p:cNvSpPr txBox="1"/>
          <p:nvPr/>
        </p:nvSpPr>
        <p:spPr>
          <a:xfrm>
            <a:off x="558500" y="1597875"/>
            <a:ext cx="3552000" cy="2893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set operator assigns the channel to a variable whose name is specified as a closure parameter</a:t>
            </a:r>
            <a:endParaRPr sz="1100"/>
          </a:p>
          <a:p>
            <a:pPr indent="-298450" lvl="0" marL="457200" rtl="0" algn="l">
              <a:lnSpc>
                <a:spcPct val="150000"/>
              </a:lnSpc>
              <a:spcBef>
                <a:spcPts val="0"/>
              </a:spcBef>
              <a:spcAft>
                <a:spcPts val="0"/>
              </a:spcAft>
              <a:buSzPts val="1100"/>
              <a:buChar char="●"/>
            </a:pPr>
            <a:r>
              <a:rPr lang="en" sz="1100"/>
              <a:t>The into operator connects a source channel to two or more target channels in such a way the values emitted by the source channel are copied to the target channels</a:t>
            </a:r>
            <a:endParaRPr sz="1100"/>
          </a:p>
          <a:p>
            <a:pPr indent="-298450" lvl="0" marL="457200" rtl="0" algn="l">
              <a:lnSpc>
                <a:spcPct val="150000"/>
              </a:lnSpc>
              <a:spcBef>
                <a:spcPts val="0"/>
              </a:spcBef>
              <a:spcAft>
                <a:spcPts val="0"/>
              </a:spcAft>
              <a:buSzPts val="1100"/>
              <a:buChar char="●"/>
            </a:pPr>
            <a:r>
              <a:rPr lang="en" sz="1100"/>
              <a:t>A second version of the into operator takes an integer n as an argument and returns a list of n channels, each of which emits a copy of the items that were emitted by the source channel.</a:t>
            </a:r>
            <a:endParaRPr sz="1100"/>
          </a:p>
        </p:txBody>
      </p:sp>
      <p:sp>
        <p:nvSpPr>
          <p:cNvPr id="800" name="Google Shape;800;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a:t>
            </a:r>
            <a:r>
              <a:rPr lang="en"/>
              <a:t>set, into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6"/>
          <p:cNvSpPr txBox="1"/>
          <p:nvPr/>
        </p:nvSpPr>
        <p:spPr>
          <a:xfrm>
            <a:off x="4572000" y="1339500"/>
            <a:ext cx="4231800" cy="861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2, 3, 4, 5 ).collect()</a:t>
            </a:r>
            <a:endParaRPr sz="1100"/>
          </a:p>
          <a:p>
            <a:pPr indent="0" lvl="0" marL="0" rtl="0" algn="l">
              <a:lnSpc>
                <a:spcPct val="150000"/>
              </a:lnSpc>
              <a:spcBef>
                <a:spcPts val="0"/>
              </a:spcBef>
              <a:spcAft>
                <a:spcPts val="0"/>
              </a:spcAft>
              <a:buNone/>
            </a:pPr>
            <a:r>
              <a:rPr lang="en" sz="1100"/>
              <a:t>.view()</a:t>
            </a:r>
            <a:endParaRPr sz="1100"/>
          </a:p>
          <a:p>
            <a:pPr indent="0" lvl="0" marL="0" rtl="0" algn="l">
              <a:lnSpc>
                <a:spcPct val="150000"/>
              </a:lnSpc>
              <a:spcBef>
                <a:spcPts val="0"/>
              </a:spcBef>
              <a:spcAft>
                <a:spcPts val="0"/>
              </a:spcAft>
              <a:buNone/>
            </a:pPr>
            <a:r>
              <a:t/>
            </a:r>
            <a:endParaRPr sz="1100"/>
          </a:p>
        </p:txBody>
      </p:sp>
      <p:sp>
        <p:nvSpPr>
          <p:cNvPr id="806" name="Google Shape;806;p56"/>
          <p:cNvSpPr txBox="1"/>
          <p:nvPr/>
        </p:nvSpPr>
        <p:spPr>
          <a:xfrm>
            <a:off x="558500" y="1597875"/>
            <a:ext cx="35520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collect operator collects all the items emitted by a channel to a List and return the resulting object as a sole emission</a:t>
            </a:r>
            <a:endParaRPr sz="1100"/>
          </a:p>
        </p:txBody>
      </p:sp>
      <p:sp>
        <p:nvSpPr>
          <p:cNvPr id="807" name="Google Shape;807;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collect</a:t>
            </a:r>
            <a:endParaRPr/>
          </a:p>
        </p:txBody>
      </p:sp>
      <p:sp>
        <p:nvSpPr>
          <p:cNvPr id="808" name="Google Shape;808;p56"/>
          <p:cNvSpPr/>
          <p:nvPr/>
        </p:nvSpPr>
        <p:spPr>
          <a:xfrm rot="-5400000">
            <a:off x="274820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rot="-5400000">
            <a:off x="196525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rot="-5400000">
            <a:off x="118230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rot="-5400000">
            <a:off x="39935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txBox="1"/>
          <p:nvPr/>
        </p:nvSpPr>
        <p:spPr>
          <a:xfrm>
            <a:off x="489100"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13" name="Google Shape;813;p56"/>
          <p:cNvSpPr txBox="1"/>
          <p:nvPr/>
        </p:nvSpPr>
        <p:spPr>
          <a:xfrm>
            <a:off x="1299075"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14" name="Google Shape;814;p56"/>
          <p:cNvSpPr txBox="1"/>
          <p:nvPr/>
        </p:nvSpPr>
        <p:spPr>
          <a:xfrm>
            <a:off x="2064000"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15" name="Google Shape;815;p56"/>
          <p:cNvSpPr txBox="1"/>
          <p:nvPr/>
        </p:nvSpPr>
        <p:spPr>
          <a:xfrm>
            <a:off x="2828925"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816" name="Google Shape;816;p56"/>
          <p:cNvCxnSpPr>
            <a:stCxn id="808" idx="3"/>
          </p:cNvCxnSpPr>
          <p:nvPr/>
        </p:nvCxnSpPr>
        <p:spPr>
          <a:xfrm>
            <a:off x="3441800" y="4134250"/>
            <a:ext cx="1659600" cy="0"/>
          </a:xfrm>
          <a:prstGeom prst="straightConnector1">
            <a:avLst/>
          </a:prstGeom>
          <a:noFill/>
          <a:ln cap="flat" cmpd="sng" w="9525">
            <a:solidFill>
              <a:schemeClr val="dk2"/>
            </a:solidFill>
            <a:prstDash val="solid"/>
            <a:round/>
            <a:headEnd len="med" w="med" type="none"/>
            <a:tailEnd len="med" w="med" type="triangle"/>
          </a:ln>
        </p:spPr>
      </p:cxnSp>
      <p:sp>
        <p:nvSpPr>
          <p:cNvPr id="817" name="Google Shape;817;p56"/>
          <p:cNvSpPr/>
          <p:nvPr/>
        </p:nvSpPr>
        <p:spPr>
          <a:xfrm rot="-5400000">
            <a:off x="5563350" y="3488075"/>
            <a:ext cx="378300" cy="12924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txBox="1"/>
          <p:nvPr/>
        </p:nvSpPr>
        <p:spPr>
          <a:xfrm>
            <a:off x="5358950" y="3945150"/>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
        <p:nvSpPr>
          <p:cNvPr id="819" name="Google Shape;819;p56"/>
          <p:cNvSpPr txBox="1"/>
          <p:nvPr/>
        </p:nvSpPr>
        <p:spPr>
          <a:xfrm>
            <a:off x="255225" y="2978600"/>
            <a:ext cx="43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Eg: Collect all the output from the previous process</a:t>
            </a:r>
            <a:endParaRPr>
              <a:latin typeface="Nunito"/>
              <a:ea typeface="Nunito"/>
              <a:cs typeface="Nunito"/>
              <a:sym typeface="Nunito"/>
            </a:endParaRPr>
          </a:p>
        </p:txBody>
      </p:sp>
      <p:sp>
        <p:nvSpPr>
          <p:cNvPr id="820" name="Google Shape;820;p56"/>
          <p:cNvSpPr txBox="1"/>
          <p:nvPr/>
        </p:nvSpPr>
        <p:spPr>
          <a:xfrm>
            <a:off x="768400" y="4573000"/>
            <a:ext cx="18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Output of process 1</a:t>
            </a:r>
            <a:endParaRPr>
              <a:latin typeface="Nunito"/>
              <a:ea typeface="Nunito"/>
              <a:cs typeface="Nunito"/>
              <a:sym typeface="Nunito"/>
            </a:endParaRPr>
          </a:p>
        </p:txBody>
      </p:sp>
      <p:sp>
        <p:nvSpPr>
          <p:cNvPr id="821" name="Google Shape;821;p56"/>
          <p:cNvSpPr txBox="1"/>
          <p:nvPr/>
        </p:nvSpPr>
        <p:spPr>
          <a:xfrm>
            <a:off x="4915250" y="4573000"/>
            <a:ext cx="20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Collect to get as a list</a:t>
            </a:r>
            <a:endParaRPr>
              <a:latin typeface="Nunito"/>
              <a:ea typeface="Nunito"/>
              <a:cs typeface="Nunito"/>
              <a:sym typeface="Nunito"/>
            </a:endParaRPr>
          </a:p>
        </p:txBody>
      </p:sp>
      <p:pic>
        <p:nvPicPr>
          <p:cNvPr id="822" name="Google Shape;822;p56"/>
          <p:cNvPicPr preferRelativeResize="0"/>
          <p:nvPr/>
        </p:nvPicPr>
        <p:blipFill>
          <a:blip r:embed="rId3">
            <a:alphaModFix/>
          </a:blip>
          <a:stretch>
            <a:fillRect/>
          </a:stretch>
        </p:blipFill>
        <p:spPr>
          <a:xfrm>
            <a:off x="4899278" y="2382600"/>
            <a:ext cx="3577254" cy="378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7"/>
          <p:cNvSpPr txBox="1"/>
          <p:nvPr/>
        </p:nvSpPr>
        <p:spPr>
          <a:xfrm>
            <a:off x="4572000" y="1294475"/>
            <a:ext cx="4231800" cy="861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Channel.of( [1, 2, 3, 4, 5] )</a:t>
            </a:r>
            <a:endParaRPr sz="1100"/>
          </a:p>
          <a:p>
            <a:pPr indent="0" lvl="0" marL="0" rtl="0" algn="l">
              <a:lnSpc>
                <a:spcPct val="150000"/>
              </a:lnSpc>
              <a:spcBef>
                <a:spcPts val="0"/>
              </a:spcBef>
              <a:spcAft>
                <a:spcPts val="0"/>
              </a:spcAft>
              <a:buNone/>
            </a:pPr>
            <a:r>
              <a:rPr lang="en" sz="1100"/>
              <a:t>.flatten()</a:t>
            </a:r>
            <a:endParaRPr sz="1100"/>
          </a:p>
          <a:p>
            <a:pPr indent="0" lvl="0" marL="0" rtl="0" algn="l">
              <a:lnSpc>
                <a:spcPct val="150000"/>
              </a:lnSpc>
              <a:spcBef>
                <a:spcPts val="0"/>
              </a:spcBef>
              <a:spcAft>
                <a:spcPts val="0"/>
              </a:spcAft>
              <a:buNone/>
            </a:pPr>
            <a:r>
              <a:rPr lang="en" sz="1100"/>
              <a:t>.view()</a:t>
            </a:r>
            <a:endParaRPr sz="1100"/>
          </a:p>
        </p:txBody>
      </p:sp>
      <p:sp>
        <p:nvSpPr>
          <p:cNvPr id="828" name="Google Shape;828;p57"/>
          <p:cNvSpPr txBox="1"/>
          <p:nvPr/>
        </p:nvSpPr>
        <p:spPr>
          <a:xfrm>
            <a:off x="558500" y="1552850"/>
            <a:ext cx="35520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flatten operator transforms a channel in such a way that every item of type Collection or Array is flattened so that each single entry is emitted separately by the resulting channel</a:t>
            </a:r>
            <a:endParaRPr sz="1100"/>
          </a:p>
          <a:p>
            <a:pPr indent="0" lvl="0" marL="0" rtl="0" algn="l">
              <a:lnSpc>
                <a:spcPct val="150000"/>
              </a:lnSpc>
              <a:spcBef>
                <a:spcPts val="0"/>
              </a:spcBef>
              <a:spcAft>
                <a:spcPts val="0"/>
              </a:spcAft>
              <a:buNone/>
            </a:pPr>
            <a:r>
              <a:t/>
            </a:r>
            <a:endParaRPr sz="1100"/>
          </a:p>
          <a:p>
            <a:pPr indent="-298450" lvl="0" marL="457200" rtl="0" algn="l">
              <a:lnSpc>
                <a:spcPct val="150000"/>
              </a:lnSpc>
              <a:spcBef>
                <a:spcPts val="0"/>
              </a:spcBef>
              <a:spcAft>
                <a:spcPts val="0"/>
              </a:spcAft>
              <a:buSzPts val="1100"/>
              <a:buChar char="●"/>
            </a:pPr>
            <a:r>
              <a:rPr lang="en" sz="1100"/>
              <a:t>This is opposite to collect</a:t>
            </a:r>
            <a:endParaRPr sz="1100"/>
          </a:p>
        </p:txBody>
      </p:sp>
      <p:sp>
        <p:nvSpPr>
          <p:cNvPr id="829" name="Google Shape;829;p57"/>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flatten</a:t>
            </a:r>
            <a:endParaRPr/>
          </a:p>
        </p:txBody>
      </p:sp>
      <p:sp>
        <p:nvSpPr>
          <p:cNvPr id="830" name="Google Shape;830;p57"/>
          <p:cNvSpPr/>
          <p:nvPr/>
        </p:nvSpPr>
        <p:spPr>
          <a:xfrm rot="-5400000">
            <a:off x="667562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7"/>
          <p:cNvSpPr/>
          <p:nvPr/>
        </p:nvSpPr>
        <p:spPr>
          <a:xfrm rot="-5400000">
            <a:off x="589267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rot="-5400000">
            <a:off x="510972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rot="-5400000">
            <a:off x="432677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txBox="1"/>
          <p:nvPr/>
        </p:nvSpPr>
        <p:spPr>
          <a:xfrm>
            <a:off x="4416525"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35" name="Google Shape;835;p57"/>
          <p:cNvSpPr txBox="1"/>
          <p:nvPr/>
        </p:nvSpPr>
        <p:spPr>
          <a:xfrm>
            <a:off x="5226500"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36" name="Google Shape;836;p57"/>
          <p:cNvSpPr txBox="1"/>
          <p:nvPr/>
        </p:nvSpPr>
        <p:spPr>
          <a:xfrm>
            <a:off x="5991425"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37" name="Google Shape;837;p57"/>
          <p:cNvSpPr txBox="1"/>
          <p:nvPr/>
        </p:nvSpPr>
        <p:spPr>
          <a:xfrm>
            <a:off x="6756350"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838" name="Google Shape;838;p57"/>
          <p:cNvCxnSpPr>
            <a:endCxn id="833" idx="1"/>
          </p:cNvCxnSpPr>
          <p:nvPr/>
        </p:nvCxnSpPr>
        <p:spPr>
          <a:xfrm>
            <a:off x="2060875" y="4078125"/>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39" name="Google Shape;839;p57"/>
          <p:cNvSpPr/>
          <p:nvPr/>
        </p:nvSpPr>
        <p:spPr>
          <a:xfrm rot="-5400000">
            <a:off x="1225450" y="3432063"/>
            <a:ext cx="378300" cy="12924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txBox="1"/>
          <p:nvPr/>
        </p:nvSpPr>
        <p:spPr>
          <a:xfrm>
            <a:off x="1021050" y="3889138"/>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
        <p:nvSpPr>
          <p:cNvPr id="841" name="Google Shape;841;p57"/>
          <p:cNvSpPr txBox="1"/>
          <p:nvPr/>
        </p:nvSpPr>
        <p:spPr>
          <a:xfrm>
            <a:off x="577350" y="4428900"/>
            <a:ext cx="18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Output of process 1</a:t>
            </a:r>
            <a:endParaRPr>
              <a:latin typeface="Nunito"/>
              <a:ea typeface="Nunito"/>
              <a:cs typeface="Nunito"/>
              <a:sym typeface="Nunito"/>
            </a:endParaRPr>
          </a:p>
        </p:txBody>
      </p:sp>
      <p:sp>
        <p:nvSpPr>
          <p:cNvPr id="842" name="Google Shape;842;p57"/>
          <p:cNvSpPr txBox="1"/>
          <p:nvPr/>
        </p:nvSpPr>
        <p:spPr>
          <a:xfrm>
            <a:off x="4572000" y="4473925"/>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Flatten to four emission</a:t>
            </a:r>
            <a:endParaRPr>
              <a:latin typeface="Nunito"/>
              <a:ea typeface="Nunito"/>
              <a:cs typeface="Nunito"/>
              <a:sym typeface="Nunito"/>
            </a:endParaRPr>
          </a:p>
        </p:txBody>
      </p:sp>
      <p:pic>
        <p:nvPicPr>
          <p:cNvPr id="843" name="Google Shape;843;p57"/>
          <p:cNvPicPr preferRelativeResize="0"/>
          <p:nvPr/>
        </p:nvPicPr>
        <p:blipFill>
          <a:blip r:embed="rId3">
            <a:alphaModFix/>
          </a:blip>
          <a:stretch>
            <a:fillRect/>
          </a:stretch>
        </p:blipFill>
        <p:spPr>
          <a:xfrm>
            <a:off x="4859471" y="2429987"/>
            <a:ext cx="3743825" cy="82689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58"/>
          <p:cNvSpPr txBox="1"/>
          <p:nvPr/>
        </p:nvSpPr>
        <p:spPr>
          <a:xfrm>
            <a:off x="4572000" y="1294475"/>
            <a:ext cx="4231800" cy="608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3, 5, 7 )</a:t>
            </a:r>
            <a:endParaRPr sz="1100"/>
          </a:p>
          <a:p>
            <a:pPr indent="0" lvl="0" marL="0" rtl="0" algn="l">
              <a:lnSpc>
                <a:spcPct val="150000"/>
              </a:lnSpc>
              <a:spcBef>
                <a:spcPts val="0"/>
              </a:spcBef>
              <a:spcAft>
                <a:spcPts val="0"/>
              </a:spcAft>
              <a:buNone/>
            </a:pPr>
            <a:r>
              <a:rPr lang="en" sz="1100"/>
              <a:t>.map { it * it }.view()</a:t>
            </a:r>
            <a:endParaRPr sz="1100"/>
          </a:p>
        </p:txBody>
      </p:sp>
      <p:sp>
        <p:nvSpPr>
          <p:cNvPr id="849" name="Google Shape;849;p58"/>
          <p:cNvSpPr txBox="1"/>
          <p:nvPr/>
        </p:nvSpPr>
        <p:spPr>
          <a:xfrm>
            <a:off x="558500" y="1552850"/>
            <a:ext cx="35520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map operator applies a function of your choosing to every item emitted by a channel, and returns the items so obtained as a new channel. The function applied is called the mapping function and is expressed with a closure</a:t>
            </a:r>
            <a:endParaRPr sz="1100"/>
          </a:p>
        </p:txBody>
      </p:sp>
      <p:sp>
        <p:nvSpPr>
          <p:cNvPr id="850" name="Google Shape;850;p58"/>
          <p:cNvSpPr/>
          <p:nvPr/>
        </p:nvSpPr>
        <p:spPr>
          <a:xfrm rot="-5400000">
            <a:off x="83961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8"/>
          <p:cNvSpPr/>
          <p:nvPr/>
        </p:nvSpPr>
        <p:spPr>
          <a:xfrm rot="-5400000">
            <a:off x="76131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8"/>
          <p:cNvSpPr/>
          <p:nvPr/>
        </p:nvSpPr>
        <p:spPr>
          <a:xfrm rot="-5400000">
            <a:off x="68302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rot="-5400000">
            <a:off x="60472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txBox="1"/>
          <p:nvPr/>
        </p:nvSpPr>
        <p:spPr>
          <a:xfrm>
            <a:off x="6137025"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55" name="Google Shape;855;p58"/>
          <p:cNvSpPr txBox="1"/>
          <p:nvPr/>
        </p:nvSpPr>
        <p:spPr>
          <a:xfrm>
            <a:off x="6947000"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9</a:t>
            </a:r>
            <a:endParaRPr>
              <a:latin typeface="Nunito"/>
              <a:ea typeface="Nunito"/>
              <a:cs typeface="Nunito"/>
              <a:sym typeface="Nunito"/>
            </a:endParaRPr>
          </a:p>
        </p:txBody>
      </p:sp>
      <p:sp>
        <p:nvSpPr>
          <p:cNvPr id="856" name="Google Shape;856;p58"/>
          <p:cNvSpPr txBox="1"/>
          <p:nvPr/>
        </p:nvSpPr>
        <p:spPr>
          <a:xfrm>
            <a:off x="7711925" y="40157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25</a:t>
            </a:r>
            <a:endParaRPr>
              <a:latin typeface="Nunito"/>
              <a:ea typeface="Nunito"/>
              <a:cs typeface="Nunito"/>
              <a:sym typeface="Nunito"/>
            </a:endParaRPr>
          </a:p>
        </p:txBody>
      </p:sp>
      <p:sp>
        <p:nvSpPr>
          <p:cNvPr id="857" name="Google Shape;857;p58"/>
          <p:cNvSpPr txBox="1"/>
          <p:nvPr/>
        </p:nvSpPr>
        <p:spPr>
          <a:xfrm>
            <a:off x="8476850" y="40157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49</a:t>
            </a:r>
            <a:endParaRPr>
              <a:latin typeface="Nunito"/>
              <a:ea typeface="Nunito"/>
              <a:cs typeface="Nunito"/>
              <a:sym typeface="Nunito"/>
            </a:endParaRPr>
          </a:p>
        </p:txBody>
      </p:sp>
      <p:cxnSp>
        <p:nvCxnSpPr>
          <p:cNvPr id="858" name="Google Shape;858;p58"/>
          <p:cNvCxnSpPr>
            <a:endCxn id="853" idx="1"/>
          </p:cNvCxnSpPr>
          <p:nvPr/>
        </p:nvCxnSpPr>
        <p:spPr>
          <a:xfrm>
            <a:off x="3781375" y="4193750"/>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59" name="Google Shape;859;p58"/>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map</a:t>
            </a:r>
            <a:endParaRPr/>
          </a:p>
        </p:txBody>
      </p:sp>
      <p:sp>
        <p:nvSpPr>
          <p:cNvPr id="860" name="Google Shape;860;p58"/>
          <p:cNvSpPr/>
          <p:nvPr/>
        </p:nvSpPr>
        <p:spPr>
          <a:xfrm rot="-5400000">
            <a:off x="31257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rot="-5400000">
            <a:off x="23428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rot="-5400000">
            <a:off x="15598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rot="-5400000">
            <a:off x="7769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txBox="1"/>
          <p:nvPr/>
        </p:nvSpPr>
        <p:spPr>
          <a:xfrm>
            <a:off x="8666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65" name="Google Shape;865;p58"/>
          <p:cNvSpPr txBox="1"/>
          <p:nvPr/>
        </p:nvSpPr>
        <p:spPr>
          <a:xfrm>
            <a:off x="167665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66" name="Google Shape;866;p58"/>
          <p:cNvSpPr txBox="1"/>
          <p:nvPr/>
        </p:nvSpPr>
        <p:spPr>
          <a:xfrm>
            <a:off x="24415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67" name="Google Shape;867;p58"/>
          <p:cNvSpPr txBox="1"/>
          <p:nvPr/>
        </p:nvSpPr>
        <p:spPr>
          <a:xfrm>
            <a:off x="320650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pic>
        <p:nvPicPr>
          <p:cNvPr id="868" name="Google Shape;868;p58"/>
          <p:cNvPicPr preferRelativeResize="0"/>
          <p:nvPr/>
        </p:nvPicPr>
        <p:blipFill>
          <a:blip r:embed="rId3">
            <a:alphaModFix/>
          </a:blip>
          <a:stretch>
            <a:fillRect/>
          </a:stretch>
        </p:blipFill>
        <p:spPr>
          <a:xfrm>
            <a:off x="4571998" y="2241952"/>
            <a:ext cx="4231800" cy="8971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59"/>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until</a:t>
            </a:r>
            <a:endParaRPr/>
          </a:p>
        </p:txBody>
      </p:sp>
      <p:sp>
        <p:nvSpPr>
          <p:cNvPr id="874" name="Google Shape;874;p59"/>
          <p:cNvSpPr txBox="1"/>
          <p:nvPr/>
        </p:nvSpPr>
        <p:spPr>
          <a:xfrm>
            <a:off x="450400" y="1709850"/>
            <a:ext cx="38673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until operator creates a channel that returns the items emitted by the source channel and stop when the condition specified is verified</a:t>
            </a:r>
            <a:endParaRPr sz="1100"/>
          </a:p>
        </p:txBody>
      </p:sp>
      <p:sp>
        <p:nvSpPr>
          <p:cNvPr id="875" name="Google Shape;875;p59"/>
          <p:cNvSpPr txBox="1"/>
          <p:nvPr/>
        </p:nvSpPr>
        <p:spPr>
          <a:xfrm>
            <a:off x="4572000" y="1294475"/>
            <a:ext cx="4231800" cy="608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3, 5, 7 )</a:t>
            </a:r>
            <a:endParaRPr sz="1100"/>
          </a:p>
          <a:p>
            <a:pPr indent="0" lvl="0" marL="0" rtl="0" algn="l">
              <a:lnSpc>
                <a:spcPct val="150000"/>
              </a:lnSpc>
              <a:spcBef>
                <a:spcPts val="0"/>
              </a:spcBef>
              <a:spcAft>
                <a:spcPts val="0"/>
              </a:spcAft>
              <a:buNone/>
            </a:pPr>
            <a:r>
              <a:rPr lang="en" sz="1100"/>
              <a:t>.until { it==5}.view()</a:t>
            </a:r>
            <a:endParaRPr sz="1100"/>
          </a:p>
        </p:txBody>
      </p:sp>
      <p:pic>
        <p:nvPicPr>
          <p:cNvPr id="876" name="Google Shape;876;p59"/>
          <p:cNvPicPr preferRelativeResize="0"/>
          <p:nvPr/>
        </p:nvPicPr>
        <p:blipFill>
          <a:blip r:embed="rId3">
            <a:alphaModFix/>
          </a:blip>
          <a:stretch>
            <a:fillRect/>
          </a:stretch>
        </p:blipFill>
        <p:spPr>
          <a:xfrm>
            <a:off x="4572000" y="2418339"/>
            <a:ext cx="4231801" cy="569812"/>
          </a:xfrm>
          <a:prstGeom prst="rect">
            <a:avLst/>
          </a:prstGeom>
          <a:noFill/>
          <a:ln>
            <a:noFill/>
          </a:ln>
        </p:spPr>
      </p:pic>
      <p:sp>
        <p:nvSpPr>
          <p:cNvPr id="877" name="Google Shape;877;p59"/>
          <p:cNvSpPr/>
          <p:nvPr/>
        </p:nvSpPr>
        <p:spPr>
          <a:xfrm rot="-5400000">
            <a:off x="68302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rot="-5400000">
            <a:off x="60472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txBox="1"/>
          <p:nvPr/>
        </p:nvSpPr>
        <p:spPr>
          <a:xfrm>
            <a:off x="6137025"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80" name="Google Shape;880;p59"/>
          <p:cNvSpPr txBox="1"/>
          <p:nvPr/>
        </p:nvSpPr>
        <p:spPr>
          <a:xfrm>
            <a:off x="6947000"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cxnSp>
        <p:nvCxnSpPr>
          <p:cNvPr id="881" name="Google Shape;881;p59"/>
          <p:cNvCxnSpPr>
            <a:endCxn id="878" idx="1"/>
          </p:cNvCxnSpPr>
          <p:nvPr/>
        </p:nvCxnSpPr>
        <p:spPr>
          <a:xfrm>
            <a:off x="3781375" y="4193750"/>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82" name="Google Shape;882;p59"/>
          <p:cNvSpPr/>
          <p:nvPr/>
        </p:nvSpPr>
        <p:spPr>
          <a:xfrm rot="-5400000">
            <a:off x="31257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rot="-5400000">
            <a:off x="23428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rot="-5400000">
            <a:off x="15598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rot="-5400000">
            <a:off x="7769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txBox="1"/>
          <p:nvPr/>
        </p:nvSpPr>
        <p:spPr>
          <a:xfrm>
            <a:off x="8666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87" name="Google Shape;887;p59"/>
          <p:cNvSpPr txBox="1"/>
          <p:nvPr/>
        </p:nvSpPr>
        <p:spPr>
          <a:xfrm>
            <a:off x="167665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88" name="Google Shape;888;p59"/>
          <p:cNvSpPr txBox="1"/>
          <p:nvPr/>
        </p:nvSpPr>
        <p:spPr>
          <a:xfrm>
            <a:off x="24415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89" name="Google Shape;889;p59"/>
          <p:cNvSpPr txBox="1"/>
          <p:nvPr/>
        </p:nvSpPr>
        <p:spPr>
          <a:xfrm>
            <a:off x="320650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890" name="Google Shape;890;p59"/>
          <p:cNvSpPr txBox="1"/>
          <p:nvPr/>
        </p:nvSpPr>
        <p:spPr>
          <a:xfrm>
            <a:off x="4104425" y="3681225"/>
            <a:ext cx="10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Until X=5</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Configuration file</a:t>
            </a:r>
            <a:endParaRPr/>
          </a:p>
        </p:txBody>
      </p:sp>
      <p:sp>
        <p:nvSpPr>
          <p:cNvPr id="896" name="Google Shape;896;p60"/>
          <p:cNvSpPr txBox="1"/>
          <p:nvPr>
            <p:ph idx="1" type="body"/>
          </p:nvPr>
        </p:nvSpPr>
        <p:spPr>
          <a:xfrm>
            <a:off x="732650" y="1597875"/>
            <a:ext cx="3839400" cy="3130200"/>
          </a:xfrm>
          <a:prstGeom prst="rect">
            <a:avLst/>
          </a:prstGeom>
        </p:spPr>
        <p:txBody>
          <a:bodyPr anchorCtr="0" anchor="t" bIns="91425" lIns="91425" spcFirstLastPara="1" rIns="91425" wrap="square" tIns="91425">
            <a:normAutofit/>
          </a:bodyPr>
          <a:lstStyle/>
          <a:p>
            <a:pPr indent="-298450" lvl="0" marL="457200" rtl="0" algn="l">
              <a:lnSpc>
                <a:spcPct val="150000"/>
              </a:lnSpc>
              <a:spcBef>
                <a:spcPts val="0"/>
              </a:spcBef>
              <a:spcAft>
                <a:spcPts val="0"/>
              </a:spcAft>
              <a:buSzPts val="1100"/>
              <a:buChar char="●"/>
            </a:pPr>
            <a:r>
              <a:rPr lang="en" sz="1100"/>
              <a:t>Nextflow supports a wide range of execution platforms, from running locally, to running on HPC clusters or cloud infrastructures</a:t>
            </a:r>
            <a:endParaRPr sz="1100"/>
          </a:p>
          <a:p>
            <a:pPr indent="-298450" lvl="0" marL="457200" rtl="0" algn="l">
              <a:lnSpc>
                <a:spcPct val="150000"/>
              </a:lnSpc>
              <a:spcBef>
                <a:spcPts val="0"/>
              </a:spcBef>
              <a:spcAft>
                <a:spcPts val="0"/>
              </a:spcAft>
              <a:buSzPts val="1100"/>
              <a:buChar char="●"/>
            </a:pPr>
            <a:r>
              <a:rPr lang="en" sz="1100"/>
              <a:t>Many of these settings are set in the configuration file</a:t>
            </a:r>
            <a:endParaRPr sz="1100"/>
          </a:p>
          <a:p>
            <a:pPr indent="-298450" lvl="0" marL="457200" rtl="0" algn="l">
              <a:lnSpc>
                <a:spcPct val="150000"/>
              </a:lnSpc>
              <a:spcBef>
                <a:spcPts val="0"/>
              </a:spcBef>
              <a:spcAft>
                <a:spcPts val="0"/>
              </a:spcAft>
              <a:buSzPts val="1100"/>
              <a:buChar char="●"/>
            </a:pPr>
            <a:r>
              <a:rPr lang="en" sz="1100"/>
              <a:t> When a pipeline script is launched. Nextflow looks for a file named nextflow.config in the current directory and in the script base directory (if it is not the same as the current directory). Finally it checks for the file $HOME/.nextflow/config </a:t>
            </a:r>
            <a:endParaRPr sz="1100"/>
          </a:p>
        </p:txBody>
      </p:sp>
      <p:sp>
        <p:nvSpPr>
          <p:cNvPr id="897" name="Google Shape;897;p60"/>
          <p:cNvSpPr txBox="1"/>
          <p:nvPr/>
        </p:nvSpPr>
        <p:spPr>
          <a:xfrm>
            <a:off x="5313600" y="1863900"/>
            <a:ext cx="3317100" cy="2216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This is the configuration file e.g nextflow.config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executor {</a:t>
            </a:r>
            <a:endParaRPr sz="1100"/>
          </a:p>
          <a:p>
            <a:pPr indent="0" lvl="0" marL="457200" rtl="0" algn="l">
              <a:spcBef>
                <a:spcPts val="0"/>
              </a:spcBef>
              <a:spcAft>
                <a:spcPts val="0"/>
              </a:spcAft>
              <a:buNone/>
            </a:pPr>
            <a:r>
              <a:rPr lang="en" sz="1100"/>
              <a:t> $slurm{</a:t>
            </a:r>
            <a:endParaRPr sz="1100"/>
          </a:p>
          <a:p>
            <a:pPr indent="0" lvl="0" marL="914400" rtl="0" algn="l">
              <a:spcBef>
                <a:spcPts val="0"/>
              </a:spcBef>
              <a:spcAft>
                <a:spcPts val="0"/>
              </a:spcAft>
              <a:buNone/>
            </a:pPr>
            <a:r>
              <a:rPr lang="en" sz="1100"/>
              <a:t>queueSize = 200</a:t>
            </a:r>
            <a:endParaRPr sz="1100"/>
          </a:p>
          <a:p>
            <a:pPr indent="0" lvl="0" marL="914400" rtl="0" algn="l">
              <a:spcBef>
                <a:spcPts val="0"/>
              </a:spcBef>
              <a:spcAft>
                <a:spcPts val="0"/>
              </a:spcAft>
              <a:buNone/>
            </a:pPr>
            <a:r>
              <a:rPr lang="en" sz="1100"/>
              <a:t>pollInterval = '30 sec'</a:t>
            </a:r>
            <a:endParaRPr sz="1100"/>
          </a:p>
          <a:p>
            <a:pPr indent="0" lvl="0" marL="914400" rtl="0" algn="l">
              <a:spcBef>
                <a:spcPts val="0"/>
              </a:spcBef>
              <a:spcAft>
                <a:spcPts val="0"/>
              </a:spcAft>
              <a:buNone/>
            </a:pPr>
            <a:r>
              <a:rPr lang="en" sz="1100"/>
              <a:t>clusterOptions = { "-A $params.project</a:t>
            </a:r>
            <a:endParaRPr sz="1100"/>
          </a:p>
          <a:p>
            <a:pPr indent="0" lvl="0" marL="914400" rtl="0" algn="l">
              <a:spcBef>
                <a:spcPts val="0"/>
              </a:spcBef>
              <a:spcAft>
                <a:spcPts val="0"/>
              </a:spcAft>
              <a:buNone/>
            </a:pPr>
            <a:r>
              <a:rPr lang="en" sz="1100"/>
              <a:t>${params.clusterOptions ?: ''}" }</a:t>
            </a:r>
            <a:endParaRPr sz="1100"/>
          </a:p>
          <a:p>
            <a:pPr indent="45720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$local {cpus = 8}</a:t>
            </a:r>
            <a:endParaRPr sz="1100"/>
          </a:p>
          <a:p>
            <a:pPr indent="0" lvl="0" marL="0" rtl="0" algn="l">
              <a:spcBef>
                <a:spcPts val="0"/>
              </a:spcBef>
              <a:spcAft>
                <a:spcPts val="0"/>
              </a:spcAft>
              <a:buNone/>
            </a:pPr>
            <a:r>
              <a:rPr lang="en" sz="1100"/>
              <a:t>}</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Nextflow - how to write a pipeline</a:t>
            </a:r>
            <a:endParaRPr/>
          </a:p>
        </p:txBody>
      </p:sp>
      <p:sp>
        <p:nvSpPr>
          <p:cNvPr id="903" name="Google Shape;903;p61"/>
          <p:cNvSpPr txBox="1"/>
          <p:nvPr>
            <p:ph idx="1" type="body"/>
          </p:nvPr>
        </p:nvSpPr>
        <p:spPr>
          <a:xfrm>
            <a:off x="626875" y="1597875"/>
            <a:ext cx="3773400" cy="3301800"/>
          </a:xfrm>
          <a:prstGeom prst="rect">
            <a:avLst/>
          </a:prstGeom>
        </p:spPr>
        <p:txBody>
          <a:bodyPr anchorCtr="0" anchor="t" bIns="91425" lIns="91425" spcFirstLastPara="1" rIns="91425" wrap="square" tIns="91425">
            <a:normAutofit lnSpcReduction="10000"/>
          </a:bodyPr>
          <a:lstStyle/>
          <a:p>
            <a:pPr indent="-298450" lvl="0" marL="457200" rtl="0" algn="l">
              <a:lnSpc>
                <a:spcPct val="150000"/>
              </a:lnSpc>
              <a:spcBef>
                <a:spcPts val="0"/>
              </a:spcBef>
              <a:spcAft>
                <a:spcPts val="0"/>
              </a:spcAft>
              <a:buSzPts val="1100"/>
              <a:buChar char="●"/>
            </a:pPr>
            <a:r>
              <a:rPr lang="en" sz="1100"/>
              <a:t>Think first before start coding!</a:t>
            </a:r>
            <a:endParaRPr sz="1100"/>
          </a:p>
          <a:p>
            <a:pPr indent="-298450" lvl="0" marL="457200" rtl="0" algn="l">
              <a:lnSpc>
                <a:spcPct val="150000"/>
              </a:lnSpc>
              <a:spcBef>
                <a:spcPts val="0"/>
              </a:spcBef>
              <a:spcAft>
                <a:spcPts val="0"/>
              </a:spcAft>
              <a:buSzPts val="1100"/>
              <a:buChar char="●"/>
            </a:pPr>
            <a:r>
              <a:rPr lang="en" sz="1100"/>
              <a:t>Decide on the parameters (inputs, outputs, other arguments etc)</a:t>
            </a:r>
            <a:endParaRPr sz="1100"/>
          </a:p>
          <a:p>
            <a:pPr indent="-298450" lvl="0" marL="457200" rtl="0" algn="l">
              <a:lnSpc>
                <a:spcPct val="150000"/>
              </a:lnSpc>
              <a:spcBef>
                <a:spcPts val="0"/>
              </a:spcBef>
              <a:spcAft>
                <a:spcPts val="0"/>
              </a:spcAft>
              <a:buSzPts val="1100"/>
              <a:buChar char="●"/>
            </a:pPr>
            <a:r>
              <a:rPr lang="en" sz="1100"/>
              <a:t>Choose what platforms you are supporting (Containers, cloud etc)</a:t>
            </a:r>
            <a:endParaRPr sz="1100"/>
          </a:p>
          <a:p>
            <a:pPr indent="-298450" lvl="0" marL="457200" rtl="0" algn="l">
              <a:lnSpc>
                <a:spcPct val="150000"/>
              </a:lnSpc>
              <a:spcBef>
                <a:spcPts val="0"/>
              </a:spcBef>
              <a:spcAft>
                <a:spcPts val="0"/>
              </a:spcAft>
              <a:buSzPts val="1100"/>
              <a:buChar char="●"/>
            </a:pPr>
            <a:r>
              <a:rPr lang="en" sz="1100"/>
              <a:t>Open your favorite text editor</a:t>
            </a:r>
            <a:endParaRPr sz="1100"/>
          </a:p>
          <a:p>
            <a:pPr indent="-298450" lvl="0" marL="457200" rtl="0" algn="l">
              <a:lnSpc>
                <a:spcPct val="150000"/>
              </a:lnSpc>
              <a:spcBef>
                <a:spcPts val="0"/>
              </a:spcBef>
              <a:spcAft>
                <a:spcPts val="0"/>
              </a:spcAft>
              <a:buSzPts val="1100"/>
              <a:buChar char="●"/>
            </a:pPr>
            <a:r>
              <a:rPr lang="en" sz="1100"/>
              <a:t>Make two files (main.nf and nextflow.config)</a:t>
            </a:r>
            <a:endParaRPr sz="1100"/>
          </a:p>
          <a:p>
            <a:pPr indent="-298450" lvl="0" marL="457200" rtl="0" algn="l">
              <a:lnSpc>
                <a:spcPct val="150000"/>
              </a:lnSpc>
              <a:spcBef>
                <a:spcPts val="0"/>
              </a:spcBef>
              <a:spcAft>
                <a:spcPts val="0"/>
              </a:spcAft>
              <a:buSzPts val="1100"/>
              <a:buChar char="●"/>
            </a:pPr>
            <a:r>
              <a:rPr lang="en" sz="1100"/>
              <a:t>Define parameters both for the executors and the pipeline environment in the nextflow.config</a:t>
            </a:r>
            <a:endParaRPr sz="1100"/>
          </a:p>
          <a:p>
            <a:pPr indent="-298450" lvl="0" marL="457200" rtl="0" algn="l">
              <a:lnSpc>
                <a:spcPct val="150000"/>
              </a:lnSpc>
              <a:spcBef>
                <a:spcPts val="0"/>
              </a:spcBef>
              <a:spcAft>
                <a:spcPts val="0"/>
              </a:spcAft>
              <a:buSzPts val="1100"/>
              <a:buChar char="●"/>
            </a:pPr>
            <a:r>
              <a:rPr lang="en" sz="1100"/>
              <a:t>Write the actual workflow in the main.nf</a:t>
            </a:r>
            <a:endParaRPr sz="1100"/>
          </a:p>
          <a:p>
            <a:pPr indent="-298450" lvl="0" marL="457200" rtl="0" algn="l">
              <a:lnSpc>
                <a:spcPct val="150000"/>
              </a:lnSpc>
              <a:spcBef>
                <a:spcPts val="0"/>
              </a:spcBef>
              <a:spcAft>
                <a:spcPts val="0"/>
              </a:spcAft>
              <a:buSzPts val="1100"/>
              <a:buChar char="●"/>
            </a:pPr>
            <a:r>
              <a:rPr lang="en" sz="1100"/>
              <a:t>Test and test and test!</a:t>
            </a:r>
            <a:endParaRPr sz="1100"/>
          </a:p>
          <a:p>
            <a:pPr indent="-298450" lvl="0" marL="457200" rtl="0" algn="l">
              <a:lnSpc>
                <a:spcPct val="150000"/>
              </a:lnSpc>
              <a:spcBef>
                <a:spcPts val="0"/>
              </a:spcBef>
              <a:spcAft>
                <a:spcPts val="0"/>
              </a:spcAft>
              <a:buSzPts val="1100"/>
              <a:buChar char="●"/>
            </a:pPr>
            <a:r>
              <a:rPr lang="en" sz="1100"/>
              <a:t>Publish on Github + Dockerhub (for the tools part of the workflow)</a:t>
            </a:r>
            <a:endParaRPr sz="1100"/>
          </a:p>
        </p:txBody>
      </p:sp>
      <p:pic>
        <p:nvPicPr>
          <p:cNvPr id="904" name="Google Shape;904;p61"/>
          <p:cNvPicPr preferRelativeResize="0"/>
          <p:nvPr/>
        </p:nvPicPr>
        <p:blipFill>
          <a:blip r:embed="rId3">
            <a:alphaModFix/>
          </a:blip>
          <a:stretch>
            <a:fillRect/>
          </a:stretch>
        </p:blipFill>
        <p:spPr>
          <a:xfrm>
            <a:off x="5153675" y="1561375"/>
            <a:ext cx="3407367" cy="3240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Nextflow</a:t>
            </a:r>
            <a:endParaRPr/>
          </a:p>
        </p:txBody>
      </p:sp>
      <p:sp>
        <p:nvSpPr>
          <p:cNvPr id="306" name="Google Shape;306;p17"/>
          <p:cNvSpPr txBox="1"/>
          <p:nvPr>
            <p:ph idx="2" type="body"/>
          </p:nvPr>
        </p:nvSpPr>
        <p:spPr>
          <a:xfrm>
            <a:off x="492250" y="1697150"/>
            <a:ext cx="7842000" cy="2834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b="1" lang="en"/>
              <a:t>Fast prototyping - </a:t>
            </a:r>
            <a:r>
              <a:rPr lang="en"/>
              <a:t>Simple to put together many different tasks.</a:t>
            </a:r>
            <a:endParaRPr/>
          </a:p>
          <a:p>
            <a:pPr indent="-311150" lvl="0" marL="457200" rtl="0" algn="l">
              <a:lnSpc>
                <a:spcPct val="150000"/>
              </a:lnSpc>
              <a:spcBef>
                <a:spcPts val="0"/>
              </a:spcBef>
              <a:spcAft>
                <a:spcPts val="0"/>
              </a:spcAft>
              <a:buSzPts val="1300"/>
              <a:buChar char="●"/>
            </a:pPr>
            <a:r>
              <a:rPr b="1" lang="en"/>
              <a:t>Reproducibility - </a:t>
            </a:r>
            <a:r>
              <a:rPr lang="en"/>
              <a:t>Support Docker, Singularity, Conda. Also GitHub for reproducibility using former configuration.</a:t>
            </a:r>
            <a:endParaRPr/>
          </a:p>
          <a:p>
            <a:pPr indent="-311150" lvl="0" marL="457200" rtl="0" algn="l">
              <a:lnSpc>
                <a:spcPct val="150000"/>
              </a:lnSpc>
              <a:spcBef>
                <a:spcPts val="0"/>
              </a:spcBef>
              <a:spcAft>
                <a:spcPts val="0"/>
              </a:spcAft>
              <a:buSzPts val="1300"/>
              <a:buChar char="●"/>
            </a:pPr>
            <a:r>
              <a:rPr b="1" lang="en"/>
              <a:t>Portabl</a:t>
            </a:r>
            <a:r>
              <a:rPr b="1" lang="en"/>
              <a:t>e - </a:t>
            </a:r>
            <a:r>
              <a:rPr lang="en"/>
              <a:t>Supports SLURM, AWS, Kubernetes, Microsoft Azure etc</a:t>
            </a:r>
            <a:endParaRPr/>
          </a:p>
          <a:p>
            <a:pPr indent="-311150" lvl="0" marL="457200" rtl="0" algn="l">
              <a:lnSpc>
                <a:spcPct val="150000"/>
              </a:lnSpc>
              <a:spcBef>
                <a:spcPts val="0"/>
              </a:spcBef>
              <a:spcAft>
                <a:spcPts val="0"/>
              </a:spcAft>
              <a:buSzPts val="1300"/>
              <a:buChar char="●"/>
            </a:pPr>
            <a:r>
              <a:rPr b="1" lang="en"/>
              <a:t>P</a:t>
            </a:r>
            <a:r>
              <a:rPr b="1" lang="en"/>
              <a:t>arallelism - </a:t>
            </a:r>
            <a:r>
              <a:rPr lang="en"/>
              <a:t>Tasks can scale-up or scale-out. Splits the tasks to parallel tasks</a:t>
            </a:r>
            <a:endParaRPr/>
          </a:p>
          <a:p>
            <a:pPr indent="-311150" lvl="0" marL="457200" rtl="0" algn="l">
              <a:lnSpc>
                <a:spcPct val="150000"/>
              </a:lnSpc>
              <a:spcBef>
                <a:spcPts val="0"/>
              </a:spcBef>
              <a:spcAft>
                <a:spcPts val="0"/>
              </a:spcAft>
              <a:buSzPts val="1300"/>
              <a:buChar char="●"/>
            </a:pPr>
            <a:r>
              <a:rPr b="1" lang="en"/>
              <a:t>Continuous checkpoints - </a:t>
            </a:r>
            <a:r>
              <a:rPr lang="en"/>
              <a:t>Intermediate checkpoints enabling resuming of execution, </a:t>
            </a:r>
            <a:r>
              <a:rPr lang="en"/>
              <a:t>avoiding</a:t>
            </a:r>
            <a:r>
              <a:rPr lang="en"/>
              <a:t> re-execution of same step.</a:t>
            </a:r>
            <a:endParaRPr/>
          </a:p>
          <a:p>
            <a:pPr indent="-311150" lvl="0" marL="457200" rtl="0" algn="l">
              <a:lnSpc>
                <a:spcPct val="150000"/>
              </a:lnSpc>
              <a:spcBef>
                <a:spcPts val="0"/>
              </a:spcBef>
              <a:spcAft>
                <a:spcPts val="0"/>
              </a:spcAft>
              <a:buSzPts val="1300"/>
              <a:buChar char="●"/>
            </a:pPr>
            <a:r>
              <a:rPr b="1" lang="en"/>
              <a:t>Stream oriented - </a:t>
            </a:r>
            <a:r>
              <a:rPr lang="en"/>
              <a:t>Can handle complex pipelines easily enabling resilient and reproducible pipelines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tutorials</a:t>
            </a:r>
            <a:endParaRPr/>
          </a:p>
        </p:txBody>
      </p:sp>
      <p:sp>
        <p:nvSpPr>
          <p:cNvPr id="910" name="Google Shape;910;p62"/>
          <p:cNvSpPr txBox="1"/>
          <p:nvPr>
            <p:ph idx="1" type="body"/>
          </p:nvPr>
        </p:nvSpPr>
        <p:spPr>
          <a:xfrm>
            <a:off x="586700" y="1685250"/>
            <a:ext cx="7747500" cy="2541600"/>
          </a:xfrm>
          <a:prstGeom prst="rect">
            <a:avLst/>
          </a:prstGeom>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SzPts val="1300"/>
              <a:buChar char="●"/>
            </a:pPr>
            <a:r>
              <a:rPr lang="en"/>
              <a:t>Most text in this presentation have been copied from here:</a:t>
            </a:r>
            <a:endParaRPr/>
          </a:p>
          <a:p>
            <a:pPr indent="457200" lvl="0" marL="0" rtl="0" algn="l">
              <a:lnSpc>
                <a:spcPct val="100000"/>
              </a:lnSpc>
              <a:spcBef>
                <a:spcPts val="1200"/>
              </a:spcBef>
              <a:spcAft>
                <a:spcPts val="0"/>
              </a:spcAft>
              <a:buNone/>
            </a:pPr>
            <a:r>
              <a:rPr lang="en">
                <a:solidFill>
                  <a:srgbClr val="6AA84F"/>
                </a:solidFill>
              </a:rPr>
              <a:t>https://www.nextflow.io/docs/latest/</a:t>
            </a:r>
            <a:endParaRPr>
              <a:solidFill>
                <a:srgbClr val="6AA84F"/>
              </a:solidFill>
            </a:endParaRPr>
          </a:p>
          <a:p>
            <a:pPr indent="-311150" lvl="0" marL="457200" rtl="0" algn="l">
              <a:lnSpc>
                <a:spcPct val="150000"/>
              </a:lnSpc>
              <a:spcBef>
                <a:spcPts val="1200"/>
              </a:spcBef>
              <a:spcAft>
                <a:spcPts val="0"/>
              </a:spcAft>
              <a:buSzPts val="1300"/>
              <a:buChar char="●"/>
            </a:pPr>
            <a:r>
              <a:rPr lang="en"/>
              <a:t>Nextflow google group: </a:t>
            </a:r>
            <a:r>
              <a:rPr lang="en">
                <a:solidFill>
                  <a:srgbClr val="6AA84F"/>
                </a:solidFill>
              </a:rPr>
              <a:t>https://groups.google.com/g/nextflow</a:t>
            </a:r>
            <a:endParaRPr>
              <a:solidFill>
                <a:srgbClr val="6AA84F"/>
              </a:solidFill>
            </a:endParaRPr>
          </a:p>
          <a:p>
            <a:pPr indent="-311150" lvl="0" marL="457200" rtl="0" algn="l">
              <a:lnSpc>
                <a:spcPct val="150000"/>
              </a:lnSpc>
              <a:spcBef>
                <a:spcPts val="0"/>
              </a:spcBef>
              <a:spcAft>
                <a:spcPts val="0"/>
              </a:spcAft>
              <a:buSzPts val="1300"/>
              <a:buChar char="●"/>
            </a:pPr>
            <a:r>
              <a:rPr lang="en"/>
              <a:t>And of course google!</a:t>
            </a:r>
            <a:endParaRPr/>
          </a:p>
          <a:p>
            <a:pPr indent="-311150" lvl="0" marL="457200" rtl="0" algn="l">
              <a:lnSpc>
                <a:spcPct val="150000"/>
              </a:lnSpc>
              <a:spcBef>
                <a:spcPts val="0"/>
              </a:spcBef>
              <a:spcAft>
                <a:spcPts val="0"/>
              </a:spcAft>
              <a:buSzPts val="1300"/>
              <a:buChar char="●"/>
            </a:pPr>
            <a:r>
              <a:rPr lang="en"/>
              <a:t>More tutorials:</a:t>
            </a:r>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https://nf-co.re/usage/nextflow</a:t>
            </a:r>
            <a:endParaRPr>
              <a:solidFill>
                <a:srgbClr val="6AA84F"/>
              </a:solidFill>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https://training.seqera.io</a:t>
            </a:r>
            <a:endParaRPr>
              <a:solidFill>
                <a:srgbClr val="6AA84F"/>
              </a:solidFill>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https://carpentries-incubator.github.io/workflows-nextflow</a:t>
            </a:r>
            <a:endParaRPr>
              <a:solidFill>
                <a:srgbClr val="6AA84F"/>
              </a:solidFill>
            </a:endParaRPr>
          </a:p>
          <a:p>
            <a:pPr indent="-311150" lvl="0" marL="457200" rtl="0" algn="l">
              <a:lnSpc>
                <a:spcPct val="150000"/>
              </a:lnSpc>
              <a:spcBef>
                <a:spcPts val="0"/>
              </a:spcBef>
              <a:spcAft>
                <a:spcPts val="0"/>
              </a:spcAft>
              <a:buSzPts val="1300"/>
              <a:buChar char="●"/>
            </a:pPr>
            <a:r>
              <a:rPr lang="en"/>
              <a:t>Standardization of Nextflow workflows</a:t>
            </a:r>
            <a:endParaRPr/>
          </a:p>
        </p:txBody>
      </p:sp>
      <p:pic>
        <p:nvPicPr>
          <p:cNvPr id="911" name="Google Shape;911;p62"/>
          <p:cNvPicPr preferRelativeResize="0"/>
          <p:nvPr/>
        </p:nvPicPr>
        <p:blipFill>
          <a:blip r:embed="rId3">
            <a:alphaModFix/>
          </a:blip>
          <a:stretch>
            <a:fillRect/>
          </a:stretch>
        </p:blipFill>
        <p:spPr>
          <a:xfrm>
            <a:off x="1957600" y="4065905"/>
            <a:ext cx="1865999" cy="4856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3"/>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6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Mass spectrometry and data analysis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snapshots</a:t>
            </a:r>
            <a:endParaRPr/>
          </a:p>
        </p:txBody>
      </p:sp>
      <p:pic>
        <p:nvPicPr>
          <p:cNvPr id="927" name="Google Shape;927;p65"/>
          <p:cNvPicPr preferRelativeResize="0"/>
          <p:nvPr/>
        </p:nvPicPr>
        <p:blipFill>
          <a:blip r:embed="rId3">
            <a:alphaModFix/>
          </a:blip>
          <a:stretch>
            <a:fillRect/>
          </a:stretch>
        </p:blipFill>
        <p:spPr>
          <a:xfrm>
            <a:off x="781725" y="1456625"/>
            <a:ext cx="7761145" cy="3240825"/>
          </a:xfrm>
          <a:prstGeom prst="rect">
            <a:avLst/>
          </a:prstGeom>
          <a:noFill/>
          <a:ln>
            <a:noFill/>
          </a:ln>
        </p:spPr>
      </p:pic>
      <p:sp>
        <p:nvSpPr>
          <p:cNvPr id="928" name="Google Shape;928;p65"/>
          <p:cNvSpPr txBox="1"/>
          <p:nvPr/>
        </p:nvSpPr>
        <p:spPr>
          <a:xfrm>
            <a:off x="1062150" y="4881000"/>
            <a:ext cx="736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McHugh L, Arthur JW. Computational methods for protein identification from mass spectrometry data. PLoS Comput Biol. 2008 Feb;4(2):e12. doi: 10.1371/journal.pcbi.0040012. PMID: 18463710; PMCID: PMC2323404.McHugh L, Arthur JW. Computational methods for protein identification from mass spectrometry data. PLoS Comput Biol. 2008 Feb;4(2):e12. doi: 10.1371/journal.pcbi.0040012. PMID: 18463710; PMCID: PMC2323404.</a:t>
            </a:r>
            <a:endParaRPr sz="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over time</a:t>
            </a:r>
            <a:endParaRPr/>
          </a:p>
        </p:txBody>
      </p:sp>
      <p:pic>
        <p:nvPicPr>
          <p:cNvPr id="934" name="Google Shape;934;p66"/>
          <p:cNvPicPr preferRelativeResize="0"/>
          <p:nvPr/>
        </p:nvPicPr>
        <p:blipFill rotWithShape="1">
          <a:blip r:embed="rId3">
            <a:alphaModFix/>
          </a:blip>
          <a:srcRect b="0" l="0" r="51155" t="44118"/>
          <a:stretch/>
        </p:blipFill>
        <p:spPr>
          <a:xfrm>
            <a:off x="546150" y="1901900"/>
            <a:ext cx="3240925" cy="2424925"/>
          </a:xfrm>
          <a:prstGeom prst="rect">
            <a:avLst/>
          </a:prstGeom>
          <a:noFill/>
          <a:ln>
            <a:noFill/>
          </a:ln>
        </p:spPr>
      </p:pic>
      <p:sp>
        <p:nvSpPr>
          <p:cNvPr id="935" name="Google Shape;935;p66"/>
          <p:cNvSpPr txBox="1"/>
          <p:nvPr/>
        </p:nvSpPr>
        <p:spPr>
          <a:xfrm>
            <a:off x="0" y="4881900"/>
            <a:ext cx="9144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Bielow C, Aiche S, Andreotti S, Reinert K. MSSimulator: Simulation of mass spectrometry data. J Proteome Res. 2011 Jul 1;10(7):2922-9. doi: 10.1021/pr200155f. Epub 2011 Apr 28. PMID: 21526843.</a:t>
            </a:r>
            <a:endParaRPr sz="500"/>
          </a:p>
        </p:txBody>
      </p:sp>
      <p:pic>
        <p:nvPicPr>
          <p:cNvPr id="936" name="Google Shape;936;p66"/>
          <p:cNvPicPr preferRelativeResize="0"/>
          <p:nvPr/>
        </p:nvPicPr>
        <p:blipFill>
          <a:blip r:embed="rId4">
            <a:alphaModFix/>
          </a:blip>
          <a:stretch>
            <a:fillRect/>
          </a:stretch>
        </p:blipFill>
        <p:spPr>
          <a:xfrm>
            <a:off x="4677875" y="1674750"/>
            <a:ext cx="4149339" cy="2979225"/>
          </a:xfrm>
          <a:prstGeom prst="rect">
            <a:avLst/>
          </a:prstGeom>
          <a:noFill/>
          <a:ln>
            <a:noFill/>
          </a:ln>
        </p:spPr>
      </p:pic>
      <p:sp>
        <p:nvSpPr>
          <p:cNvPr id="937" name="Google Shape;937;p66"/>
          <p:cNvSpPr/>
          <p:nvPr/>
        </p:nvSpPr>
        <p:spPr>
          <a:xfrm>
            <a:off x="741175" y="2044525"/>
            <a:ext cx="352500" cy="42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6"/>
          <p:cNvSpPr/>
          <p:nvPr/>
        </p:nvSpPr>
        <p:spPr>
          <a:xfrm>
            <a:off x="5264400" y="4133825"/>
            <a:ext cx="292200" cy="3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- 2D-View</a:t>
            </a:r>
            <a:endParaRPr/>
          </a:p>
        </p:txBody>
      </p:sp>
      <p:pic>
        <p:nvPicPr>
          <p:cNvPr id="944" name="Google Shape;944;p67"/>
          <p:cNvPicPr preferRelativeResize="0"/>
          <p:nvPr/>
        </p:nvPicPr>
        <p:blipFill rotWithShape="1">
          <a:blip r:embed="rId3">
            <a:alphaModFix/>
          </a:blip>
          <a:srcRect b="36269" l="0" r="23826" t="0"/>
          <a:stretch/>
        </p:blipFill>
        <p:spPr>
          <a:xfrm>
            <a:off x="2436550" y="1279025"/>
            <a:ext cx="3918001" cy="3277975"/>
          </a:xfrm>
          <a:prstGeom prst="rect">
            <a:avLst/>
          </a:prstGeom>
          <a:noFill/>
          <a:ln cap="flat" cmpd="sng" w="9525">
            <a:solidFill>
              <a:srgbClr val="404040"/>
            </a:solidFill>
            <a:prstDash val="solid"/>
            <a:round/>
            <a:headEnd len="sm" w="sm" type="none"/>
            <a:tailEnd len="sm" w="sm" type="none"/>
          </a:ln>
        </p:spPr>
      </p:pic>
      <p:sp>
        <p:nvSpPr>
          <p:cNvPr id="945" name="Google Shape;945;p67"/>
          <p:cNvSpPr txBox="1"/>
          <p:nvPr/>
        </p:nvSpPr>
        <p:spPr>
          <a:xfrm>
            <a:off x="3476550" y="4612125"/>
            <a:ext cx="19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Retention time →</a:t>
            </a:r>
            <a:endParaRPr>
              <a:latin typeface="Nunito"/>
              <a:ea typeface="Nunito"/>
              <a:cs typeface="Nunito"/>
              <a:sym typeface="Nunito"/>
            </a:endParaRPr>
          </a:p>
        </p:txBody>
      </p:sp>
      <p:sp>
        <p:nvSpPr>
          <p:cNvPr id="946" name="Google Shape;946;p67"/>
          <p:cNvSpPr txBox="1"/>
          <p:nvPr/>
        </p:nvSpPr>
        <p:spPr>
          <a:xfrm rot="-5400000">
            <a:off x="1527525" y="2717913"/>
            <a:ext cx="9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m/z</a:t>
            </a:r>
            <a:r>
              <a:rPr lang="en">
                <a:latin typeface="Nunito"/>
                <a:ea typeface="Nunito"/>
                <a:cs typeface="Nunito"/>
                <a:sym typeface="Nunito"/>
              </a:rPr>
              <a:t> →</a:t>
            </a:r>
            <a:endParaRPr>
              <a:latin typeface="Nunito"/>
              <a:ea typeface="Nunito"/>
              <a:cs typeface="Nunito"/>
              <a:sym typeface="Nunito"/>
            </a:endParaRPr>
          </a:p>
        </p:txBody>
      </p:sp>
      <p:sp>
        <p:nvSpPr>
          <p:cNvPr id="947" name="Google Shape;947;p67"/>
          <p:cNvSpPr txBox="1"/>
          <p:nvPr/>
        </p:nvSpPr>
        <p:spPr>
          <a:xfrm flipH="1">
            <a:off x="7126550" y="2610213"/>
            <a:ext cx="13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Color signifies intensity</a:t>
            </a:r>
            <a:endParaRPr>
              <a:latin typeface="Nunito"/>
              <a:ea typeface="Nunito"/>
              <a:cs typeface="Nunito"/>
              <a:sym typeface="Nunito"/>
            </a:endParaRPr>
          </a:p>
        </p:txBody>
      </p:sp>
      <p:sp>
        <p:nvSpPr>
          <p:cNvPr id="948" name="Google Shape;948;p67"/>
          <p:cNvSpPr/>
          <p:nvPr/>
        </p:nvSpPr>
        <p:spPr>
          <a:xfrm>
            <a:off x="5054000" y="1473975"/>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7"/>
          <p:cNvSpPr/>
          <p:nvPr/>
        </p:nvSpPr>
        <p:spPr>
          <a:xfrm>
            <a:off x="5218975" y="1790000"/>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7"/>
          <p:cNvSpPr/>
          <p:nvPr/>
        </p:nvSpPr>
        <p:spPr>
          <a:xfrm>
            <a:off x="5832950" y="1443050"/>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1" name="Google Shape;951;p67"/>
          <p:cNvCxnSpPr>
            <a:stCxn id="948" idx="3"/>
            <a:endCxn id="952" idx="3"/>
          </p:cNvCxnSpPr>
          <p:nvPr/>
        </p:nvCxnSpPr>
        <p:spPr>
          <a:xfrm>
            <a:off x="5188400" y="1515975"/>
            <a:ext cx="2349600" cy="430500"/>
          </a:xfrm>
          <a:prstGeom prst="straightConnector1">
            <a:avLst/>
          </a:prstGeom>
          <a:noFill/>
          <a:ln cap="flat" cmpd="sng" w="9525">
            <a:solidFill>
              <a:schemeClr val="dk2"/>
            </a:solidFill>
            <a:prstDash val="solid"/>
            <a:round/>
            <a:headEnd len="med" w="med" type="none"/>
            <a:tailEnd len="med" w="med" type="triangle"/>
          </a:ln>
        </p:spPr>
      </p:cxnSp>
      <p:cxnSp>
        <p:nvCxnSpPr>
          <p:cNvPr id="953" name="Google Shape;953;p67"/>
          <p:cNvCxnSpPr>
            <a:stCxn id="950" idx="3"/>
            <a:endCxn id="952" idx="3"/>
          </p:cNvCxnSpPr>
          <p:nvPr/>
        </p:nvCxnSpPr>
        <p:spPr>
          <a:xfrm>
            <a:off x="5967350" y="1485050"/>
            <a:ext cx="1570500" cy="461400"/>
          </a:xfrm>
          <a:prstGeom prst="straightConnector1">
            <a:avLst/>
          </a:prstGeom>
          <a:noFill/>
          <a:ln cap="flat" cmpd="sng" w="9525">
            <a:solidFill>
              <a:schemeClr val="dk2"/>
            </a:solidFill>
            <a:prstDash val="solid"/>
            <a:round/>
            <a:headEnd len="med" w="med" type="none"/>
            <a:tailEnd len="med" w="med" type="triangle"/>
          </a:ln>
        </p:spPr>
      </p:cxnSp>
      <p:cxnSp>
        <p:nvCxnSpPr>
          <p:cNvPr id="954" name="Google Shape;954;p67"/>
          <p:cNvCxnSpPr>
            <a:stCxn id="949" idx="3"/>
            <a:endCxn id="952" idx="3"/>
          </p:cNvCxnSpPr>
          <p:nvPr/>
        </p:nvCxnSpPr>
        <p:spPr>
          <a:xfrm>
            <a:off x="5353375" y="1832000"/>
            <a:ext cx="2184600" cy="114300"/>
          </a:xfrm>
          <a:prstGeom prst="straightConnector1">
            <a:avLst/>
          </a:prstGeom>
          <a:noFill/>
          <a:ln cap="flat" cmpd="sng" w="9525">
            <a:solidFill>
              <a:schemeClr val="dk2"/>
            </a:solidFill>
            <a:prstDash val="solid"/>
            <a:round/>
            <a:headEnd len="med" w="med" type="none"/>
            <a:tailEnd len="med" w="med" type="triangle"/>
          </a:ln>
        </p:spPr>
      </p:cxnSp>
      <p:sp>
        <p:nvSpPr>
          <p:cNvPr id="952" name="Google Shape;952;p67"/>
          <p:cNvSpPr txBox="1"/>
          <p:nvPr/>
        </p:nvSpPr>
        <p:spPr>
          <a:xfrm flipH="1">
            <a:off x="7537975" y="1746338"/>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Features</a:t>
            </a:r>
            <a:endParaRPr>
              <a:latin typeface="Nunito"/>
              <a:ea typeface="Nunito"/>
              <a:cs typeface="Nunito"/>
              <a:sym typeface="Nuni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68"/>
          <p:cNvSpPr/>
          <p:nvPr/>
        </p:nvSpPr>
        <p:spPr>
          <a:xfrm>
            <a:off x="497150" y="1628800"/>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8"/>
          <p:cNvSpPr txBox="1"/>
          <p:nvPr>
            <p:ph type="title"/>
          </p:nvPr>
        </p:nvSpPr>
        <p:spPr>
          <a:xfrm>
            <a:off x="1303800" y="598575"/>
            <a:ext cx="3539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features</a:t>
            </a:r>
            <a:endParaRPr/>
          </a:p>
        </p:txBody>
      </p:sp>
      <p:sp>
        <p:nvSpPr>
          <p:cNvPr id="961" name="Google Shape;961;p68"/>
          <p:cNvSpPr/>
          <p:nvPr/>
        </p:nvSpPr>
        <p:spPr>
          <a:xfrm>
            <a:off x="2017825"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8"/>
          <p:cNvSpPr/>
          <p:nvPr/>
        </p:nvSpPr>
        <p:spPr>
          <a:xfrm>
            <a:off x="541700"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8"/>
          <p:cNvSpPr/>
          <p:nvPr/>
        </p:nvSpPr>
        <p:spPr>
          <a:xfrm>
            <a:off x="752575"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8"/>
          <p:cNvSpPr/>
          <p:nvPr/>
        </p:nvSpPr>
        <p:spPr>
          <a:xfrm>
            <a:off x="963450"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8"/>
          <p:cNvSpPr/>
          <p:nvPr/>
        </p:nvSpPr>
        <p:spPr>
          <a:xfrm>
            <a:off x="1174325"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8"/>
          <p:cNvSpPr/>
          <p:nvPr/>
        </p:nvSpPr>
        <p:spPr>
          <a:xfrm>
            <a:off x="1385200"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8"/>
          <p:cNvSpPr/>
          <p:nvPr/>
        </p:nvSpPr>
        <p:spPr>
          <a:xfrm>
            <a:off x="1596075"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8"/>
          <p:cNvSpPr/>
          <p:nvPr/>
        </p:nvSpPr>
        <p:spPr>
          <a:xfrm>
            <a:off x="1806950"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8"/>
          <p:cNvSpPr/>
          <p:nvPr/>
        </p:nvSpPr>
        <p:spPr>
          <a:xfrm>
            <a:off x="752575"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8"/>
          <p:cNvSpPr/>
          <p:nvPr/>
        </p:nvSpPr>
        <p:spPr>
          <a:xfrm>
            <a:off x="963450"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8"/>
          <p:cNvSpPr/>
          <p:nvPr/>
        </p:nvSpPr>
        <p:spPr>
          <a:xfrm>
            <a:off x="1174325" y="19426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8"/>
          <p:cNvSpPr/>
          <p:nvPr/>
        </p:nvSpPr>
        <p:spPr>
          <a:xfrm>
            <a:off x="1385200" y="19426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8"/>
          <p:cNvSpPr/>
          <p:nvPr/>
        </p:nvSpPr>
        <p:spPr>
          <a:xfrm>
            <a:off x="1596075"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8"/>
          <p:cNvSpPr/>
          <p:nvPr/>
        </p:nvSpPr>
        <p:spPr>
          <a:xfrm>
            <a:off x="1806950"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8"/>
          <p:cNvSpPr/>
          <p:nvPr/>
        </p:nvSpPr>
        <p:spPr>
          <a:xfrm>
            <a:off x="963450"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8"/>
          <p:cNvSpPr/>
          <p:nvPr/>
        </p:nvSpPr>
        <p:spPr>
          <a:xfrm>
            <a:off x="1174325" y="167322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8"/>
          <p:cNvSpPr/>
          <p:nvPr/>
        </p:nvSpPr>
        <p:spPr>
          <a:xfrm>
            <a:off x="1385200"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8"/>
          <p:cNvSpPr/>
          <p:nvPr/>
        </p:nvSpPr>
        <p:spPr>
          <a:xfrm>
            <a:off x="1596075"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8"/>
          <p:cNvSpPr/>
          <p:nvPr/>
        </p:nvSpPr>
        <p:spPr>
          <a:xfrm>
            <a:off x="1806950"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68"/>
          <p:cNvGrpSpPr/>
          <p:nvPr/>
        </p:nvGrpSpPr>
        <p:grpSpPr>
          <a:xfrm>
            <a:off x="497150" y="2741425"/>
            <a:ext cx="1784700" cy="769800"/>
            <a:chOff x="3281500" y="3075625"/>
            <a:chExt cx="1784700" cy="769800"/>
          </a:xfrm>
        </p:grpSpPr>
        <p:sp>
          <p:nvSpPr>
            <p:cNvPr id="981" name="Google Shape;981;p68"/>
            <p:cNvSpPr/>
            <p:nvPr/>
          </p:nvSpPr>
          <p:spPr>
            <a:xfrm>
              <a:off x="3366763"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8"/>
            <p:cNvSpPr/>
            <p:nvPr/>
          </p:nvSpPr>
          <p:spPr>
            <a:xfrm>
              <a:off x="3577638"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8"/>
            <p:cNvSpPr/>
            <p:nvPr/>
          </p:nvSpPr>
          <p:spPr>
            <a:xfrm>
              <a:off x="3788513"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8"/>
            <p:cNvSpPr/>
            <p:nvPr/>
          </p:nvSpPr>
          <p:spPr>
            <a:xfrm>
              <a:off x="3999388"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8"/>
            <p:cNvSpPr/>
            <p:nvPr/>
          </p:nvSpPr>
          <p:spPr>
            <a:xfrm>
              <a:off x="4421138"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8"/>
            <p:cNvSpPr/>
            <p:nvPr/>
          </p:nvSpPr>
          <p:spPr>
            <a:xfrm>
              <a:off x="4632013"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8"/>
            <p:cNvSpPr/>
            <p:nvPr/>
          </p:nvSpPr>
          <p:spPr>
            <a:xfrm>
              <a:off x="4842888"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8"/>
            <p:cNvSpPr/>
            <p:nvPr/>
          </p:nvSpPr>
          <p:spPr>
            <a:xfrm>
              <a:off x="3577638" y="33894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8"/>
            <p:cNvSpPr/>
            <p:nvPr/>
          </p:nvSpPr>
          <p:spPr>
            <a:xfrm>
              <a:off x="4210263" y="338942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8"/>
            <p:cNvSpPr/>
            <p:nvPr/>
          </p:nvSpPr>
          <p:spPr>
            <a:xfrm>
              <a:off x="4632013" y="33894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8"/>
            <p:cNvSpPr/>
            <p:nvPr/>
          </p:nvSpPr>
          <p:spPr>
            <a:xfrm>
              <a:off x="3788513"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8"/>
            <p:cNvSpPr/>
            <p:nvPr/>
          </p:nvSpPr>
          <p:spPr>
            <a:xfrm>
              <a:off x="3999388"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8"/>
            <p:cNvSpPr/>
            <p:nvPr/>
          </p:nvSpPr>
          <p:spPr>
            <a:xfrm>
              <a:off x="4421138"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8"/>
            <p:cNvSpPr/>
            <p:nvPr/>
          </p:nvSpPr>
          <p:spPr>
            <a:xfrm>
              <a:off x="4632013"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8"/>
            <p:cNvSpPr/>
            <p:nvPr/>
          </p:nvSpPr>
          <p:spPr>
            <a:xfrm>
              <a:off x="3281500" y="3075625"/>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68"/>
          <p:cNvGrpSpPr/>
          <p:nvPr/>
        </p:nvGrpSpPr>
        <p:grpSpPr>
          <a:xfrm>
            <a:off x="537200" y="4048500"/>
            <a:ext cx="1704600" cy="234000"/>
            <a:chOff x="5522825" y="3130450"/>
            <a:chExt cx="1704600" cy="234000"/>
          </a:xfrm>
        </p:grpSpPr>
        <p:sp>
          <p:nvSpPr>
            <p:cNvPr id="997" name="Google Shape;997;p68"/>
            <p:cNvSpPr/>
            <p:nvPr/>
          </p:nvSpPr>
          <p:spPr>
            <a:xfrm>
              <a:off x="5540125"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8"/>
            <p:cNvSpPr/>
            <p:nvPr/>
          </p:nvSpPr>
          <p:spPr>
            <a:xfrm>
              <a:off x="5751000"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8"/>
            <p:cNvSpPr/>
            <p:nvPr/>
          </p:nvSpPr>
          <p:spPr>
            <a:xfrm>
              <a:off x="5961875"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8"/>
            <p:cNvSpPr/>
            <p:nvPr/>
          </p:nvSpPr>
          <p:spPr>
            <a:xfrm>
              <a:off x="6172750"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8"/>
            <p:cNvSpPr/>
            <p:nvPr/>
          </p:nvSpPr>
          <p:spPr>
            <a:xfrm>
              <a:off x="6383625"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8"/>
            <p:cNvSpPr/>
            <p:nvPr/>
          </p:nvSpPr>
          <p:spPr>
            <a:xfrm>
              <a:off x="6594500"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8"/>
            <p:cNvSpPr/>
            <p:nvPr/>
          </p:nvSpPr>
          <p:spPr>
            <a:xfrm>
              <a:off x="6805375"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8"/>
            <p:cNvSpPr/>
            <p:nvPr/>
          </p:nvSpPr>
          <p:spPr>
            <a:xfrm>
              <a:off x="7016250"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8"/>
            <p:cNvSpPr/>
            <p:nvPr/>
          </p:nvSpPr>
          <p:spPr>
            <a:xfrm>
              <a:off x="5522825" y="3130450"/>
              <a:ext cx="1704600" cy="23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68"/>
          <p:cNvSpPr txBox="1"/>
          <p:nvPr/>
        </p:nvSpPr>
        <p:spPr>
          <a:xfrm>
            <a:off x="2399975" y="178267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Ideal feature</a:t>
            </a:r>
            <a:endParaRPr>
              <a:latin typeface="Nunito"/>
              <a:ea typeface="Nunito"/>
              <a:cs typeface="Nunito"/>
              <a:sym typeface="Nunito"/>
            </a:endParaRPr>
          </a:p>
        </p:txBody>
      </p:sp>
      <p:sp>
        <p:nvSpPr>
          <p:cNvPr id="1007" name="Google Shape;1007;p68"/>
          <p:cNvSpPr txBox="1"/>
          <p:nvPr/>
        </p:nvSpPr>
        <p:spPr>
          <a:xfrm>
            <a:off x="2399975" y="292622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Missing values</a:t>
            </a:r>
            <a:endParaRPr>
              <a:latin typeface="Nunito"/>
              <a:ea typeface="Nunito"/>
              <a:cs typeface="Nunito"/>
              <a:sym typeface="Nunito"/>
            </a:endParaRPr>
          </a:p>
        </p:txBody>
      </p:sp>
      <p:sp>
        <p:nvSpPr>
          <p:cNvPr id="1008" name="Google Shape;1008;p68"/>
          <p:cNvSpPr txBox="1"/>
          <p:nvPr/>
        </p:nvSpPr>
        <p:spPr>
          <a:xfrm>
            <a:off x="2399975" y="3965400"/>
            <a:ext cx="17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Missing mass traces</a:t>
            </a:r>
            <a:endParaRPr>
              <a:latin typeface="Nunito"/>
              <a:ea typeface="Nunito"/>
              <a:cs typeface="Nunito"/>
              <a:sym typeface="Nunito"/>
            </a:endParaRPr>
          </a:p>
        </p:txBody>
      </p:sp>
      <p:grpSp>
        <p:nvGrpSpPr>
          <p:cNvPr id="1009" name="Google Shape;1009;p68"/>
          <p:cNvGrpSpPr/>
          <p:nvPr/>
        </p:nvGrpSpPr>
        <p:grpSpPr>
          <a:xfrm>
            <a:off x="4740975" y="1597875"/>
            <a:ext cx="1784700" cy="769800"/>
            <a:chOff x="5935775" y="1595375"/>
            <a:chExt cx="1784700" cy="769800"/>
          </a:xfrm>
        </p:grpSpPr>
        <p:sp>
          <p:nvSpPr>
            <p:cNvPr id="1010" name="Google Shape;1010;p68"/>
            <p:cNvSpPr/>
            <p:nvPr/>
          </p:nvSpPr>
          <p:spPr>
            <a:xfrm>
              <a:off x="599970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8"/>
            <p:cNvSpPr/>
            <p:nvPr/>
          </p:nvSpPr>
          <p:spPr>
            <a:xfrm>
              <a:off x="621057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8"/>
            <p:cNvSpPr/>
            <p:nvPr/>
          </p:nvSpPr>
          <p:spPr>
            <a:xfrm>
              <a:off x="642145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8"/>
            <p:cNvSpPr/>
            <p:nvPr/>
          </p:nvSpPr>
          <p:spPr>
            <a:xfrm>
              <a:off x="663232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8"/>
            <p:cNvSpPr/>
            <p:nvPr/>
          </p:nvSpPr>
          <p:spPr>
            <a:xfrm>
              <a:off x="684320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a:off x="705407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p:nvPr/>
          </p:nvSpPr>
          <p:spPr>
            <a:xfrm>
              <a:off x="726495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p:nvPr/>
          </p:nvSpPr>
          <p:spPr>
            <a:xfrm>
              <a:off x="747582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p:nvPr/>
          </p:nvSpPr>
          <p:spPr>
            <a:xfrm>
              <a:off x="621057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8"/>
            <p:cNvSpPr/>
            <p:nvPr/>
          </p:nvSpPr>
          <p:spPr>
            <a:xfrm>
              <a:off x="642145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8"/>
            <p:cNvSpPr/>
            <p:nvPr/>
          </p:nvSpPr>
          <p:spPr>
            <a:xfrm>
              <a:off x="663232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8"/>
            <p:cNvSpPr/>
            <p:nvPr/>
          </p:nvSpPr>
          <p:spPr>
            <a:xfrm>
              <a:off x="684320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8"/>
            <p:cNvSpPr/>
            <p:nvPr/>
          </p:nvSpPr>
          <p:spPr>
            <a:xfrm>
              <a:off x="705407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8"/>
            <p:cNvSpPr/>
            <p:nvPr/>
          </p:nvSpPr>
          <p:spPr>
            <a:xfrm>
              <a:off x="726495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8"/>
            <p:cNvSpPr/>
            <p:nvPr/>
          </p:nvSpPr>
          <p:spPr>
            <a:xfrm>
              <a:off x="642145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8"/>
            <p:cNvSpPr/>
            <p:nvPr/>
          </p:nvSpPr>
          <p:spPr>
            <a:xfrm>
              <a:off x="6632325"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8"/>
            <p:cNvSpPr/>
            <p:nvPr/>
          </p:nvSpPr>
          <p:spPr>
            <a:xfrm>
              <a:off x="684320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8"/>
            <p:cNvSpPr/>
            <p:nvPr/>
          </p:nvSpPr>
          <p:spPr>
            <a:xfrm>
              <a:off x="7054075"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8"/>
            <p:cNvSpPr/>
            <p:nvPr/>
          </p:nvSpPr>
          <p:spPr>
            <a:xfrm>
              <a:off x="726495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8"/>
            <p:cNvSpPr/>
            <p:nvPr/>
          </p:nvSpPr>
          <p:spPr>
            <a:xfrm>
              <a:off x="5935775" y="1595375"/>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68"/>
          <p:cNvSpPr txBox="1"/>
          <p:nvPr/>
        </p:nvSpPr>
        <p:spPr>
          <a:xfrm>
            <a:off x="6763425" y="178267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Low intensity</a:t>
            </a:r>
            <a:endParaRPr>
              <a:latin typeface="Nunito"/>
              <a:ea typeface="Nunito"/>
              <a:cs typeface="Nunito"/>
              <a:sym typeface="Nunito"/>
            </a:endParaRPr>
          </a:p>
        </p:txBody>
      </p:sp>
      <p:sp>
        <p:nvSpPr>
          <p:cNvPr id="1031" name="Google Shape;1031;p68"/>
          <p:cNvSpPr txBox="1"/>
          <p:nvPr/>
        </p:nvSpPr>
        <p:spPr>
          <a:xfrm>
            <a:off x="5980725" y="2926225"/>
            <a:ext cx="20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Many other problems</a:t>
            </a:r>
            <a:endParaRPr>
              <a:latin typeface="Nunito"/>
              <a:ea typeface="Nunito"/>
              <a:cs typeface="Nunito"/>
              <a:sym typeface="Nunito"/>
            </a:endParaRPr>
          </a:p>
        </p:txBody>
      </p:sp>
      <p:sp>
        <p:nvSpPr>
          <p:cNvPr id="1032" name="Google Shape;1032;p68"/>
          <p:cNvSpPr/>
          <p:nvPr/>
        </p:nvSpPr>
        <p:spPr>
          <a:xfrm>
            <a:off x="1998025" y="1942600"/>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8"/>
          <p:cNvSpPr/>
          <p:nvPr/>
        </p:nvSpPr>
        <p:spPr>
          <a:xfrm>
            <a:off x="1998025"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p:nvPr/>
        </p:nvSpPr>
        <p:spPr>
          <a:xfrm>
            <a:off x="541700" y="1942600"/>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8"/>
          <p:cNvSpPr/>
          <p:nvPr/>
        </p:nvSpPr>
        <p:spPr>
          <a:xfrm>
            <a:off x="752575"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8"/>
          <p:cNvSpPr/>
          <p:nvPr/>
        </p:nvSpPr>
        <p:spPr>
          <a:xfrm>
            <a:off x="541700"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9"/>
          <p:cNvSpPr txBox="1"/>
          <p:nvPr>
            <p:ph type="title"/>
          </p:nvPr>
        </p:nvSpPr>
        <p:spPr>
          <a:xfrm>
            <a:off x="1303800" y="598575"/>
            <a:ext cx="3349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samples</a:t>
            </a:r>
            <a:endParaRPr/>
          </a:p>
        </p:txBody>
      </p:sp>
      <p:pic>
        <p:nvPicPr>
          <p:cNvPr id="1042" name="Google Shape;1042;p69"/>
          <p:cNvPicPr preferRelativeResize="0"/>
          <p:nvPr/>
        </p:nvPicPr>
        <p:blipFill rotWithShape="1">
          <a:blip r:embed="rId3">
            <a:alphaModFix/>
          </a:blip>
          <a:srcRect b="36269" l="0" r="23826" t="0"/>
          <a:stretch/>
        </p:blipFill>
        <p:spPr>
          <a:xfrm>
            <a:off x="4271875" y="704163"/>
            <a:ext cx="3918001" cy="3277975"/>
          </a:xfrm>
          <a:prstGeom prst="rect">
            <a:avLst/>
          </a:prstGeom>
          <a:noFill/>
          <a:ln cap="flat" cmpd="sng" w="19050">
            <a:solidFill>
              <a:srgbClr val="000000"/>
            </a:solidFill>
            <a:prstDash val="solid"/>
            <a:round/>
            <a:headEnd len="sm" w="sm" type="none"/>
            <a:tailEnd len="sm" w="sm" type="none"/>
          </a:ln>
        </p:spPr>
      </p:pic>
      <p:pic>
        <p:nvPicPr>
          <p:cNvPr id="1043" name="Google Shape;1043;p69"/>
          <p:cNvPicPr preferRelativeResize="0"/>
          <p:nvPr/>
        </p:nvPicPr>
        <p:blipFill rotWithShape="1">
          <a:blip r:embed="rId3">
            <a:alphaModFix/>
          </a:blip>
          <a:srcRect b="36269" l="0" r="23826" t="0"/>
          <a:stretch/>
        </p:blipFill>
        <p:spPr>
          <a:xfrm>
            <a:off x="4424275" y="856563"/>
            <a:ext cx="3918001" cy="3277975"/>
          </a:xfrm>
          <a:prstGeom prst="rect">
            <a:avLst/>
          </a:prstGeom>
          <a:noFill/>
          <a:ln cap="flat" cmpd="sng" w="19050">
            <a:solidFill>
              <a:srgbClr val="404040"/>
            </a:solidFill>
            <a:prstDash val="solid"/>
            <a:round/>
            <a:headEnd len="sm" w="sm" type="none"/>
            <a:tailEnd len="sm" w="sm" type="none"/>
          </a:ln>
        </p:spPr>
      </p:pic>
      <p:pic>
        <p:nvPicPr>
          <p:cNvPr id="1044" name="Google Shape;1044;p69"/>
          <p:cNvPicPr preferRelativeResize="0"/>
          <p:nvPr/>
        </p:nvPicPr>
        <p:blipFill rotWithShape="1">
          <a:blip r:embed="rId3">
            <a:alphaModFix/>
          </a:blip>
          <a:srcRect b="36269" l="0" r="23826" t="0"/>
          <a:stretch/>
        </p:blipFill>
        <p:spPr>
          <a:xfrm>
            <a:off x="4576675" y="1008963"/>
            <a:ext cx="3918001" cy="3277975"/>
          </a:xfrm>
          <a:prstGeom prst="rect">
            <a:avLst/>
          </a:prstGeom>
          <a:noFill/>
          <a:ln cap="flat" cmpd="sng" w="19050">
            <a:solidFill>
              <a:srgbClr val="404040"/>
            </a:solidFill>
            <a:prstDash val="solid"/>
            <a:round/>
            <a:headEnd len="sm" w="sm" type="none"/>
            <a:tailEnd len="sm" w="sm" type="none"/>
          </a:ln>
        </p:spPr>
      </p:pic>
      <p:pic>
        <p:nvPicPr>
          <p:cNvPr id="1045" name="Google Shape;1045;p69"/>
          <p:cNvPicPr preferRelativeResize="0"/>
          <p:nvPr/>
        </p:nvPicPr>
        <p:blipFill rotWithShape="1">
          <a:blip r:embed="rId3">
            <a:alphaModFix/>
          </a:blip>
          <a:srcRect b="36269" l="0" r="23826" t="0"/>
          <a:stretch/>
        </p:blipFill>
        <p:spPr>
          <a:xfrm>
            <a:off x="4729075" y="1161363"/>
            <a:ext cx="3918001" cy="3277975"/>
          </a:xfrm>
          <a:prstGeom prst="rect">
            <a:avLst/>
          </a:prstGeom>
          <a:noFill/>
          <a:ln cap="flat" cmpd="sng" w="19050">
            <a:solidFill>
              <a:srgbClr val="404040"/>
            </a:solidFill>
            <a:prstDash val="solid"/>
            <a:round/>
            <a:headEnd len="sm" w="sm" type="none"/>
            <a:tailEnd len="sm" w="sm" type="none"/>
          </a:ln>
        </p:spPr>
      </p:pic>
      <p:pic>
        <p:nvPicPr>
          <p:cNvPr id="1046" name="Google Shape;1046;p69"/>
          <p:cNvPicPr preferRelativeResize="0"/>
          <p:nvPr/>
        </p:nvPicPr>
        <p:blipFill rotWithShape="1">
          <a:blip r:embed="rId3">
            <a:alphaModFix/>
          </a:blip>
          <a:srcRect b="36269" l="0" r="23826" t="0"/>
          <a:stretch/>
        </p:blipFill>
        <p:spPr>
          <a:xfrm>
            <a:off x="4881475" y="1313763"/>
            <a:ext cx="3918001" cy="3277975"/>
          </a:xfrm>
          <a:prstGeom prst="rect">
            <a:avLst/>
          </a:prstGeom>
          <a:noFill/>
          <a:ln cap="flat" cmpd="sng" w="19050">
            <a:solidFill>
              <a:srgbClr val="404040"/>
            </a:solidFill>
            <a:prstDash val="solid"/>
            <a:round/>
            <a:headEnd len="sm" w="sm" type="none"/>
            <a:tailEnd len="sm" w="sm" type="none"/>
          </a:ln>
        </p:spPr>
      </p:pic>
      <p:cxnSp>
        <p:nvCxnSpPr>
          <p:cNvPr id="1047" name="Google Shape;1047;p69"/>
          <p:cNvCxnSpPr/>
          <p:nvPr/>
        </p:nvCxnSpPr>
        <p:spPr>
          <a:xfrm>
            <a:off x="3944200" y="3975075"/>
            <a:ext cx="708900" cy="708900"/>
          </a:xfrm>
          <a:prstGeom prst="straightConnector1">
            <a:avLst/>
          </a:prstGeom>
          <a:noFill/>
          <a:ln cap="flat" cmpd="sng" w="9525">
            <a:solidFill>
              <a:schemeClr val="dk2"/>
            </a:solidFill>
            <a:prstDash val="solid"/>
            <a:round/>
            <a:headEnd len="med" w="med" type="none"/>
            <a:tailEnd len="med" w="med" type="triangle"/>
          </a:ln>
        </p:spPr>
      </p:cxnSp>
      <p:sp>
        <p:nvSpPr>
          <p:cNvPr id="1048" name="Google Shape;1048;p69"/>
          <p:cNvSpPr txBox="1"/>
          <p:nvPr/>
        </p:nvSpPr>
        <p:spPr>
          <a:xfrm>
            <a:off x="3119275" y="4134550"/>
            <a:ext cx="11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n-samples</a:t>
            </a:r>
            <a:endParaRPr>
              <a:latin typeface="Nunito"/>
              <a:ea typeface="Nunito"/>
              <a:cs typeface="Nunito"/>
              <a:sym typeface="Nunito"/>
            </a:endParaRPr>
          </a:p>
        </p:txBody>
      </p:sp>
      <p:sp>
        <p:nvSpPr>
          <p:cNvPr id="1049" name="Google Shape;1049;p69"/>
          <p:cNvSpPr txBox="1"/>
          <p:nvPr/>
        </p:nvSpPr>
        <p:spPr>
          <a:xfrm>
            <a:off x="194950" y="2295463"/>
            <a:ext cx="32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Connecting features </a:t>
            </a:r>
            <a:r>
              <a:rPr lang="en">
                <a:latin typeface="Nunito"/>
                <a:ea typeface="Nunito"/>
                <a:cs typeface="Nunito"/>
                <a:sym typeface="Nunito"/>
              </a:rPr>
              <a:t>across</a:t>
            </a:r>
            <a:r>
              <a:rPr lang="en">
                <a:latin typeface="Nunito"/>
                <a:ea typeface="Nunito"/>
                <a:cs typeface="Nunito"/>
                <a:sym typeface="Nunito"/>
              </a:rPr>
              <a:t> samples</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18"/>
          <p:cNvPicPr preferRelativeResize="0"/>
          <p:nvPr/>
        </p:nvPicPr>
        <p:blipFill rotWithShape="1">
          <a:blip r:embed="rId3">
            <a:alphaModFix/>
          </a:blip>
          <a:srcRect b="33286" l="0" r="0" t="34484"/>
          <a:stretch/>
        </p:blipFill>
        <p:spPr>
          <a:xfrm>
            <a:off x="152400" y="1259100"/>
            <a:ext cx="2595800" cy="788175"/>
          </a:xfrm>
          <a:prstGeom prst="rect">
            <a:avLst/>
          </a:prstGeom>
          <a:noFill/>
          <a:ln>
            <a:noFill/>
          </a:ln>
        </p:spPr>
      </p:pic>
      <p:pic>
        <p:nvPicPr>
          <p:cNvPr id="312" name="Google Shape;312;p18"/>
          <p:cNvPicPr preferRelativeResize="0"/>
          <p:nvPr/>
        </p:nvPicPr>
        <p:blipFill>
          <a:blip r:embed="rId4">
            <a:alphaModFix/>
          </a:blip>
          <a:stretch>
            <a:fillRect/>
          </a:stretch>
        </p:blipFill>
        <p:spPr>
          <a:xfrm>
            <a:off x="4273625" y="3223769"/>
            <a:ext cx="1552224" cy="827281"/>
          </a:xfrm>
          <a:prstGeom prst="rect">
            <a:avLst/>
          </a:prstGeom>
          <a:noFill/>
          <a:ln>
            <a:noFill/>
          </a:ln>
        </p:spPr>
      </p:pic>
      <p:pic>
        <p:nvPicPr>
          <p:cNvPr id="313" name="Google Shape;313;p18"/>
          <p:cNvPicPr preferRelativeResize="0"/>
          <p:nvPr/>
        </p:nvPicPr>
        <p:blipFill>
          <a:blip r:embed="rId5">
            <a:alphaModFix/>
          </a:blip>
          <a:stretch>
            <a:fillRect/>
          </a:stretch>
        </p:blipFill>
        <p:spPr>
          <a:xfrm>
            <a:off x="3261574" y="522694"/>
            <a:ext cx="2800448" cy="625450"/>
          </a:xfrm>
          <a:prstGeom prst="rect">
            <a:avLst/>
          </a:prstGeom>
          <a:noFill/>
          <a:ln>
            <a:noFill/>
          </a:ln>
        </p:spPr>
      </p:pic>
      <p:pic>
        <p:nvPicPr>
          <p:cNvPr id="314" name="Google Shape;314;p18"/>
          <p:cNvPicPr preferRelativeResize="0"/>
          <p:nvPr/>
        </p:nvPicPr>
        <p:blipFill>
          <a:blip r:embed="rId6">
            <a:alphaModFix/>
          </a:blip>
          <a:stretch>
            <a:fillRect/>
          </a:stretch>
        </p:blipFill>
        <p:spPr>
          <a:xfrm>
            <a:off x="1155225" y="4364850"/>
            <a:ext cx="3205002" cy="696401"/>
          </a:xfrm>
          <a:prstGeom prst="rect">
            <a:avLst/>
          </a:prstGeom>
          <a:noFill/>
          <a:ln>
            <a:noFill/>
          </a:ln>
        </p:spPr>
      </p:pic>
      <p:pic>
        <p:nvPicPr>
          <p:cNvPr id="315" name="Google Shape;315;p18"/>
          <p:cNvPicPr preferRelativeResize="0"/>
          <p:nvPr/>
        </p:nvPicPr>
        <p:blipFill>
          <a:blip r:embed="rId7">
            <a:alphaModFix/>
          </a:blip>
          <a:stretch>
            <a:fillRect/>
          </a:stretch>
        </p:blipFill>
        <p:spPr>
          <a:xfrm>
            <a:off x="92300" y="2924950"/>
            <a:ext cx="1617300" cy="909726"/>
          </a:xfrm>
          <a:prstGeom prst="rect">
            <a:avLst/>
          </a:prstGeom>
          <a:noFill/>
          <a:ln>
            <a:noFill/>
          </a:ln>
        </p:spPr>
      </p:pic>
      <p:pic>
        <p:nvPicPr>
          <p:cNvPr id="316" name="Google Shape;316;p18"/>
          <p:cNvPicPr preferRelativeResize="0"/>
          <p:nvPr/>
        </p:nvPicPr>
        <p:blipFill>
          <a:blip r:embed="rId8">
            <a:alphaModFix/>
          </a:blip>
          <a:stretch>
            <a:fillRect/>
          </a:stretch>
        </p:blipFill>
        <p:spPr>
          <a:xfrm>
            <a:off x="6399376" y="1056850"/>
            <a:ext cx="2493476" cy="858350"/>
          </a:xfrm>
          <a:prstGeom prst="rect">
            <a:avLst/>
          </a:prstGeom>
          <a:noFill/>
          <a:ln>
            <a:noFill/>
          </a:ln>
        </p:spPr>
      </p:pic>
      <p:pic>
        <p:nvPicPr>
          <p:cNvPr id="317" name="Google Shape;317;p18"/>
          <p:cNvPicPr preferRelativeResize="0"/>
          <p:nvPr/>
        </p:nvPicPr>
        <p:blipFill>
          <a:blip r:embed="rId9">
            <a:alphaModFix/>
          </a:blip>
          <a:stretch>
            <a:fillRect/>
          </a:stretch>
        </p:blipFill>
        <p:spPr>
          <a:xfrm>
            <a:off x="7685100" y="3664929"/>
            <a:ext cx="1458900" cy="1193849"/>
          </a:xfrm>
          <a:prstGeom prst="rect">
            <a:avLst/>
          </a:prstGeom>
          <a:noFill/>
          <a:ln>
            <a:noFill/>
          </a:ln>
        </p:spPr>
      </p:pic>
      <p:pic>
        <p:nvPicPr>
          <p:cNvPr id="318" name="Google Shape;318;p18"/>
          <p:cNvPicPr preferRelativeResize="0"/>
          <p:nvPr/>
        </p:nvPicPr>
        <p:blipFill>
          <a:blip r:embed="rId10">
            <a:alphaModFix/>
          </a:blip>
          <a:stretch>
            <a:fillRect/>
          </a:stretch>
        </p:blipFill>
        <p:spPr>
          <a:xfrm>
            <a:off x="4847070" y="2293613"/>
            <a:ext cx="1951827" cy="502275"/>
          </a:xfrm>
          <a:prstGeom prst="rect">
            <a:avLst/>
          </a:prstGeom>
          <a:noFill/>
          <a:ln>
            <a:noFill/>
          </a:ln>
        </p:spPr>
      </p:pic>
      <p:pic>
        <p:nvPicPr>
          <p:cNvPr id="319" name="Google Shape;319;p18"/>
          <p:cNvPicPr preferRelativeResize="0"/>
          <p:nvPr/>
        </p:nvPicPr>
        <p:blipFill>
          <a:blip r:embed="rId11">
            <a:alphaModFix/>
          </a:blip>
          <a:stretch>
            <a:fillRect/>
          </a:stretch>
        </p:blipFill>
        <p:spPr>
          <a:xfrm>
            <a:off x="850427" y="2245824"/>
            <a:ext cx="2229477" cy="858350"/>
          </a:xfrm>
          <a:prstGeom prst="rect">
            <a:avLst/>
          </a:prstGeom>
          <a:noFill/>
          <a:ln>
            <a:noFill/>
          </a:ln>
        </p:spPr>
      </p:pic>
      <p:pic>
        <p:nvPicPr>
          <p:cNvPr id="320" name="Google Shape;320;p18"/>
          <p:cNvPicPr preferRelativeResize="0"/>
          <p:nvPr/>
        </p:nvPicPr>
        <p:blipFill>
          <a:blip r:embed="rId12">
            <a:alphaModFix/>
          </a:blip>
          <a:stretch>
            <a:fillRect/>
          </a:stretch>
        </p:blipFill>
        <p:spPr>
          <a:xfrm>
            <a:off x="4847075" y="4324630"/>
            <a:ext cx="2493475" cy="598869"/>
          </a:xfrm>
          <a:prstGeom prst="rect">
            <a:avLst/>
          </a:prstGeom>
          <a:noFill/>
          <a:ln>
            <a:noFill/>
          </a:ln>
        </p:spPr>
      </p:pic>
      <p:pic>
        <p:nvPicPr>
          <p:cNvPr id="321" name="Google Shape;321;p18"/>
          <p:cNvPicPr preferRelativeResize="0"/>
          <p:nvPr/>
        </p:nvPicPr>
        <p:blipFill>
          <a:blip r:embed="rId13">
            <a:alphaModFix/>
          </a:blip>
          <a:stretch>
            <a:fillRect/>
          </a:stretch>
        </p:blipFill>
        <p:spPr>
          <a:xfrm>
            <a:off x="2023150" y="0"/>
            <a:ext cx="1238425" cy="1238425"/>
          </a:xfrm>
          <a:prstGeom prst="rect">
            <a:avLst/>
          </a:prstGeom>
          <a:noFill/>
          <a:ln>
            <a:noFill/>
          </a:ln>
        </p:spPr>
      </p:pic>
      <p:pic>
        <p:nvPicPr>
          <p:cNvPr id="322" name="Google Shape;322;p18"/>
          <p:cNvPicPr preferRelativeResize="0"/>
          <p:nvPr/>
        </p:nvPicPr>
        <p:blipFill>
          <a:blip r:embed="rId14">
            <a:alphaModFix/>
          </a:blip>
          <a:stretch>
            <a:fillRect/>
          </a:stretch>
        </p:blipFill>
        <p:spPr>
          <a:xfrm>
            <a:off x="6798900" y="111023"/>
            <a:ext cx="2276399" cy="747215"/>
          </a:xfrm>
          <a:prstGeom prst="rect">
            <a:avLst/>
          </a:prstGeom>
          <a:noFill/>
          <a:ln>
            <a:noFill/>
          </a:ln>
        </p:spPr>
      </p:pic>
      <p:pic>
        <p:nvPicPr>
          <p:cNvPr id="323" name="Google Shape;323;p18"/>
          <p:cNvPicPr preferRelativeResize="0"/>
          <p:nvPr/>
        </p:nvPicPr>
        <p:blipFill>
          <a:blip r:embed="rId15">
            <a:alphaModFix/>
          </a:blip>
          <a:stretch>
            <a:fillRect/>
          </a:stretch>
        </p:blipFill>
        <p:spPr>
          <a:xfrm>
            <a:off x="7214024" y="1991694"/>
            <a:ext cx="1552226" cy="858350"/>
          </a:xfrm>
          <a:prstGeom prst="rect">
            <a:avLst/>
          </a:prstGeom>
          <a:noFill/>
          <a:ln>
            <a:noFill/>
          </a:ln>
        </p:spPr>
      </p:pic>
      <p:pic>
        <p:nvPicPr>
          <p:cNvPr id="324" name="Google Shape;324;p18"/>
          <p:cNvPicPr preferRelativeResize="0"/>
          <p:nvPr/>
        </p:nvPicPr>
        <p:blipFill>
          <a:blip r:embed="rId16">
            <a:alphaModFix/>
          </a:blip>
          <a:stretch>
            <a:fillRect/>
          </a:stretch>
        </p:blipFill>
        <p:spPr>
          <a:xfrm>
            <a:off x="2691375" y="3086200"/>
            <a:ext cx="1238425" cy="1238425"/>
          </a:xfrm>
          <a:prstGeom prst="rect">
            <a:avLst/>
          </a:prstGeom>
          <a:noFill/>
          <a:ln>
            <a:noFill/>
          </a:ln>
        </p:spPr>
      </p:pic>
      <p:pic>
        <p:nvPicPr>
          <p:cNvPr id="325" name="Google Shape;325;p18"/>
          <p:cNvPicPr preferRelativeResize="0"/>
          <p:nvPr/>
        </p:nvPicPr>
        <p:blipFill>
          <a:blip r:embed="rId17">
            <a:alphaModFix/>
          </a:blip>
          <a:stretch>
            <a:fillRect/>
          </a:stretch>
        </p:blipFill>
        <p:spPr>
          <a:xfrm>
            <a:off x="152400" y="34666"/>
            <a:ext cx="1823800" cy="1025884"/>
          </a:xfrm>
          <a:prstGeom prst="rect">
            <a:avLst/>
          </a:prstGeom>
          <a:noFill/>
          <a:ln>
            <a:noFill/>
          </a:ln>
        </p:spPr>
      </p:pic>
      <p:pic>
        <p:nvPicPr>
          <p:cNvPr id="326" name="Google Shape;326;p18"/>
          <p:cNvPicPr preferRelativeResize="0"/>
          <p:nvPr/>
        </p:nvPicPr>
        <p:blipFill>
          <a:blip r:embed="rId18">
            <a:alphaModFix/>
          </a:blip>
          <a:stretch>
            <a:fillRect/>
          </a:stretch>
        </p:blipFill>
        <p:spPr>
          <a:xfrm>
            <a:off x="3009238" y="1768964"/>
            <a:ext cx="1576806" cy="696400"/>
          </a:xfrm>
          <a:prstGeom prst="rect">
            <a:avLst/>
          </a:prstGeom>
          <a:noFill/>
          <a:ln>
            <a:noFill/>
          </a:ln>
        </p:spPr>
      </p:pic>
      <p:pic>
        <p:nvPicPr>
          <p:cNvPr id="327" name="Google Shape;327;p18"/>
          <p:cNvPicPr preferRelativeResize="0"/>
          <p:nvPr/>
        </p:nvPicPr>
        <p:blipFill>
          <a:blip r:embed="rId19">
            <a:alphaModFix/>
          </a:blip>
          <a:stretch>
            <a:fillRect/>
          </a:stretch>
        </p:blipFill>
        <p:spPr>
          <a:xfrm>
            <a:off x="3162511" y="1148150"/>
            <a:ext cx="1641615" cy="519488"/>
          </a:xfrm>
          <a:prstGeom prst="rect">
            <a:avLst/>
          </a:prstGeom>
          <a:noFill/>
          <a:ln>
            <a:noFill/>
          </a:ln>
        </p:spPr>
      </p:pic>
      <p:pic>
        <p:nvPicPr>
          <p:cNvPr id="328" name="Google Shape;328;p18"/>
          <p:cNvPicPr preferRelativeResize="0"/>
          <p:nvPr/>
        </p:nvPicPr>
        <p:blipFill>
          <a:blip r:embed="rId20">
            <a:alphaModFix/>
          </a:blip>
          <a:stretch>
            <a:fillRect/>
          </a:stretch>
        </p:blipFill>
        <p:spPr>
          <a:xfrm>
            <a:off x="5825847" y="3231869"/>
            <a:ext cx="2074374" cy="563400"/>
          </a:xfrm>
          <a:prstGeom prst="rect">
            <a:avLst/>
          </a:prstGeom>
          <a:noFill/>
          <a:ln>
            <a:noFill/>
          </a:ln>
        </p:spPr>
      </p:pic>
      <p:pic>
        <p:nvPicPr>
          <p:cNvPr id="329" name="Google Shape;329;p18"/>
          <p:cNvPicPr preferRelativeResize="0"/>
          <p:nvPr/>
        </p:nvPicPr>
        <p:blipFill>
          <a:blip r:embed="rId21">
            <a:alphaModFix/>
          </a:blip>
          <a:stretch>
            <a:fillRect/>
          </a:stretch>
        </p:blipFill>
        <p:spPr>
          <a:xfrm>
            <a:off x="1010225" y="3569803"/>
            <a:ext cx="1576800" cy="829397"/>
          </a:xfrm>
          <a:prstGeom prst="rect">
            <a:avLst/>
          </a:prstGeom>
          <a:noFill/>
          <a:ln>
            <a:noFill/>
          </a:ln>
        </p:spPr>
      </p:pic>
      <p:pic>
        <p:nvPicPr>
          <p:cNvPr id="330" name="Google Shape;330;p18"/>
          <p:cNvPicPr preferRelativeResize="0"/>
          <p:nvPr/>
        </p:nvPicPr>
        <p:blipFill>
          <a:blip r:embed="rId22">
            <a:alphaModFix/>
          </a:blip>
          <a:stretch>
            <a:fillRect/>
          </a:stretch>
        </p:blipFill>
        <p:spPr>
          <a:xfrm>
            <a:off x="4662848" y="1440309"/>
            <a:ext cx="1823799" cy="805515"/>
          </a:xfrm>
          <a:prstGeom prst="rect">
            <a:avLst/>
          </a:prstGeom>
          <a:noFill/>
          <a:ln>
            <a:noFill/>
          </a:ln>
        </p:spPr>
      </p:pic>
      <p:pic>
        <p:nvPicPr>
          <p:cNvPr id="331" name="Google Shape;331;p18"/>
          <p:cNvPicPr preferRelativeResize="0"/>
          <p:nvPr/>
        </p:nvPicPr>
        <p:blipFill>
          <a:blip r:embed="rId23">
            <a:alphaModFix/>
          </a:blip>
          <a:stretch>
            <a:fillRect/>
          </a:stretch>
        </p:blipFill>
        <p:spPr>
          <a:xfrm>
            <a:off x="76200" y="3893525"/>
            <a:ext cx="1025875" cy="1025875"/>
          </a:xfrm>
          <a:prstGeom prst="rect">
            <a:avLst/>
          </a:prstGeom>
          <a:noFill/>
          <a:ln>
            <a:noFill/>
          </a:ln>
        </p:spPr>
      </p:pic>
      <p:pic>
        <p:nvPicPr>
          <p:cNvPr id="332" name="Google Shape;332;p18"/>
          <p:cNvPicPr preferRelativeResize="0"/>
          <p:nvPr/>
        </p:nvPicPr>
        <p:blipFill>
          <a:blip r:embed="rId24">
            <a:alphaModFix/>
          </a:blip>
          <a:stretch>
            <a:fillRect/>
          </a:stretch>
        </p:blipFill>
        <p:spPr>
          <a:xfrm>
            <a:off x="4492450" y="0"/>
            <a:ext cx="1494234" cy="56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9"/>
          <p:cNvPicPr preferRelativeResize="0"/>
          <p:nvPr/>
        </p:nvPicPr>
        <p:blipFill>
          <a:blip r:embed="rId3">
            <a:alphaModFix/>
          </a:blip>
          <a:stretch>
            <a:fillRect/>
          </a:stretch>
        </p:blipFill>
        <p:spPr>
          <a:xfrm>
            <a:off x="152400" y="152399"/>
            <a:ext cx="8873078" cy="4991101"/>
          </a:xfrm>
          <a:prstGeom prst="rect">
            <a:avLst/>
          </a:prstGeom>
          <a:noFill/>
          <a:ln>
            <a:noFill/>
          </a:ln>
        </p:spPr>
      </p:pic>
      <p:sp>
        <p:nvSpPr>
          <p:cNvPr id="338" name="Google Shape;338;p19"/>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it work?</a:t>
            </a:r>
            <a:endParaRPr/>
          </a:p>
        </p:txBody>
      </p:sp>
      <p:sp>
        <p:nvSpPr>
          <p:cNvPr id="344" name="Google Shape;344;p20"/>
          <p:cNvSpPr txBox="1"/>
          <p:nvPr>
            <p:ph idx="1" type="body"/>
          </p:nvPr>
        </p:nvSpPr>
        <p:spPr>
          <a:xfrm>
            <a:off x="189625" y="1705400"/>
            <a:ext cx="4065600" cy="3266700"/>
          </a:xfrm>
          <a:prstGeom prst="rect">
            <a:avLst/>
          </a:prstGeom>
        </p:spPr>
        <p:txBody>
          <a:bodyPr anchorCtr="0" anchor="t" bIns="91425" lIns="91425" spcFirstLastPara="1" rIns="91425" wrap="square" tIns="91425">
            <a:normAutofit fontScale="92500" lnSpcReduction="20000"/>
          </a:bodyPr>
          <a:lstStyle/>
          <a:p>
            <a:pPr indent="-304958" lvl="0" marL="457200" rtl="0" algn="l">
              <a:lnSpc>
                <a:spcPct val="150000"/>
              </a:lnSpc>
              <a:spcBef>
                <a:spcPts val="0"/>
              </a:spcBef>
              <a:spcAft>
                <a:spcPts val="0"/>
              </a:spcAft>
              <a:buSzPct val="100000"/>
              <a:buChar char="●"/>
            </a:pPr>
            <a:r>
              <a:rPr lang="en"/>
              <a:t>Pipeline is made by stitching different processes together. Process can be in any scripting language executed by linux platform</a:t>
            </a:r>
            <a:endParaRPr/>
          </a:p>
          <a:p>
            <a:pPr indent="0" lvl="0" marL="457200" rtl="0" algn="l">
              <a:lnSpc>
                <a:spcPct val="150000"/>
              </a:lnSpc>
              <a:spcBef>
                <a:spcPts val="1200"/>
              </a:spcBef>
              <a:spcAft>
                <a:spcPts val="0"/>
              </a:spcAft>
              <a:buNone/>
            </a:pPr>
            <a:r>
              <a:t/>
            </a:r>
            <a:endParaRPr/>
          </a:p>
          <a:p>
            <a:pPr indent="-304958" lvl="0" marL="457200" rtl="0" algn="l">
              <a:lnSpc>
                <a:spcPct val="150000"/>
              </a:lnSpc>
              <a:spcBef>
                <a:spcPts val="1200"/>
              </a:spcBef>
              <a:spcAft>
                <a:spcPts val="0"/>
              </a:spcAft>
              <a:buSzPct val="100000"/>
              <a:buChar char="●"/>
            </a:pPr>
            <a:r>
              <a:rPr lang="en"/>
              <a:t>Processes are executed independently and are isolated. The communicate via async FIFO (First-in, first-out) queues called channels.</a:t>
            </a:r>
            <a:endParaRPr/>
          </a:p>
          <a:p>
            <a:pPr indent="0" lvl="0" marL="457200" rtl="0" algn="l">
              <a:lnSpc>
                <a:spcPct val="150000"/>
              </a:lnSpc>
              <a:spcBef>
                <a:spcPts val="1200"/>
              </a:spcBef>
              <a:spcAft>
                <a:spcPts val="0"/>
              </a:spcAft>
              <a:buNone/>
            </a:pPr>
            <a:r>
              <a:t/>
            </a:r>
            <a:endParaRPr/>
          </a:p>
          <a:p>
            <a:pPr indent="-304958" lvl="0" marL="457200" rtl="0" algn="l">
              <a:lnSpc>
                <a:spcPct val="150000"/>
              </a:lnSpc>
              <a:spcBef>
                <a:spcPts val="1200"/>
              </a:spcBef>
              <a:spcAft>
                <a:spcPts val="0"/>
              </a:spcAft>
              <a:buSzPct val="100000"/>
              <a:buChar char="●"/>
            </a:pPr>
            <a:r>
              <a:rPr lang="en"/>
              <a:t>Process contain input and output declaration connected to other process using channels.</a:t>
            </a:r>
            <a:endParaRPr/>
          </a:p>
        </p:txBody>
      </p:sp>
      <p:pic>
        <p:nvPicPr>
          <p:cNvPr id="345" name="Google Shape;345;p20"/>
          <p:cNvPicPr preferRelativeResize="0"/>
          <p:nvPr/>
        </p:nvPicPr>
        <p:blipFill>
          <a:blip r:embed="rId3">
            <a:alphaModFix/>
          </a:blip>
          <a:stretch>
            <a:fillRect/>
          </a:stretch>
        </p:blipFill>
        <p:spPr>
          <a:xfrm>
            <a:off x="4655094" y="2439275"/>
            <a:ext cx="4393225" cy="82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351" name="Google Shape;351;p21"/>
          <p:cNvSpPr txBox="1"/>
          <p:nvPr/>
        </p:nvSpPr>
        <p:spPr>
          <a:xfrm>
            <a:off x="4648200" y="-47525"/>
            <a:ext cx="3820800" cy="5356500"/>
          </a:xfrm>
          <a:prstGeom prst="rect">
            <a:avLst/>
          </a:prstGeom>
          <a:solidFill>
            <a:srgbClr val="D0E0E3"/>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t>#!/usr/bin/env nextflow   </a:t>
            </a:r>
            <a:r>
              <a:rPr lang="en" sz="1200">
                <a:solidFill>
                  <a:srgbClr val="0000FF"/>
                </a:solidFill>
              </a:rPr>
              <a:t>→</a:t>
            </a:r>
            <a:r>
              <a:rPr lang="en" sz="900">
                <a:solidFill>
                  <a:srgbClr val="0000FF"/>
                </a:solidFill>
              </a:rPr>
              <a:t>  shebang </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params.greeting = 'Hello world!' </a:t>
            </a:r>
            <a:r>
              <a:rPr lang="en" sz="900">
                <a:solidFill>
                  <a:srgbClr val="0000FF"/>
                </a:solidFill>
              </a:rPr>
              <a:t>→ input parameter</a:t>
            </a:r>
            <a:endParaRPr sz="900">
              <a:solidFill>
                <a:srgbClr val="0000FF"/>
              </a:solidFill>
            </a:endParaRPr>
          </a:p>
          <a:p>
            <a:pPr indent="0" lvl="0" marL="0" rtl="0" algn="l">
              <a:spcBef>
                <a:spcPts val="0"/>
              </a:spcBef>
              <a:spcAft>
                <a:spcPts val="0"/>
              </a:spcAft>
              <a:buNone/>
            </a:pPr>
            <a:r>
              <a:rPr lang="en" sz="900"/>
              <a:t>greeting_ch = Channel.of(params.greeting) </a:t>
            </a:r>
            <a:r>
              <a:rPr lang="en" sz="900">
                <a:solidFill>
                  <a:srgbClr val="0000FF"/>
                </a:solidFill>
              </a:rPr>
              <a:t>→ creating channel</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process SPLITLETTERS { </a:t>
            </a:r>
            <a:r>
              <a:rPr lang="en" sz="900">
                <a:solidFill>
                  <a:srgbClr val="0000FF"/>
                </a:solidFill>
              </a:rPr>
              <a:t>→ Process 1</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    cpus 4</a:t>
            </a:r>
            <a:endParaRPr sz="900"/>
          </a:p>
          <a:p>
            <a:pPr indent="0" lvl="0" marL="0" rtl="0" algn="l">
              <a:spcBef>
                <a:spcPts val="0"/>
              </a:spcBef>
              <a:spcAft>
                <a:spcPts val="0"/>
              </a:spcAft>
              <a:buNone/>
            </a:pPr>
            <a:r>
              <a:rPr lang="en" sz="900"/>
              <a:t>    label “splitting_letters”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input: 	</a:t>
            </a:r>
            <a:r>
              <a:rPr lang="en" sz="900">
                <a:solidFill>
                  <a:srgbClr val="0000FF"/>
                </a:solidFill>
              </a:rPr>
              <a:t>→ input block</a:t>
            </a:r>
            <a:endParaRPr sz="900">
              <a:solidFill>
                <a:srgbClr val="0000FF"/>
              </a:solidFill>
            </a:endParaRPr>
          </a:p>
          <a:p>
            <a:pPr indent="0" lvl="0" marL="0" rtl="0" algn="l">
              <a:spcBef>
                <a:spcPts val="0"/>
              </a:spcBef>
              <a:spcAft>
                <a:spcPts val="0"/>
              </a:spcAft>
              <a:buNone/>
            </a:pPr>
            <a:r>
              <a:rPr lang="en" sz="900"/>
              <a:t>    val x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r>
              <a:rPr lang="en" sz="900"/>
              <a:t>output:</a:t>
            </a:r>
            <a:r>
              <a:rPr lang="en" sz="900"/>
              <a:t>	</a:t>
            </a:r>
            <a:r>
              <a:rPr lang="en" sz="900">
                <a:solidFill>
                  <a:srgbClr val="0000FF"/>
                </a:solidFill>
              </a:rPr>
              <a:t>→ output block</a:t>
            </a:r>
            <a:endParaRPr sz="900">
              <a:solidFill>
                <a:srgbClr val="0000FF"/>
              </a:solidFill>
            </a:endParaRPr>
          </a:p>
          <a:p>
            <a:pPr indent="0" lvl="0" marL="0" rtl="0" algn="l">
              <a:spcBef>
                <a:spcPts val="0"/>
              </a:spcBef>
              <a:spcAft>
                <a:spcPts val="0"/>
              </a:spcAft>
              <a:buNone/>
            </a:pPr>
            <a:r>
              <a:rPr lang="en" sz="900"/>
              <a:t>    path 'chunk_*'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echo '$x' | split -b 6 - chunk_</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process CONVERTTOUPPER { </a:t>
            </a:r>
            <a:r>
              <a:rPr lang="en" sz="900">
                <a:solidFill>
                  <a:srgbClr val="0000FF"/>
                </a:solidFill>
              </a:rPr>
              <a:t>→ Process 2</a:t>
            </a:r>
            <a:endParaRPr sz="900"/>
          </a:p>
          <a:p>
            <a:pPr indent="0" lvl="0" marL="0" rtl="0" algn="l">
              <a:spcBef>
                <a:spcPts val="0"/>
              </a:spcBef>
              <a:spcAft>
                <a:spcPts val="0"/>
              </a:spcAft>
              <a:buNone/>
            </a:pPr>
            <a:r>
              <a:rPr lang="en" sz="900"/>
              <a:t>    input:</a:t>
            </a:r>
            <a:endParaRPr sz="900"/>
          </a:p>
          <a:p>
            <a:pPr indent="0" lvl="0" marL="0" rtl="0" algn="l">
              <a:spcBef>
                <a:spcPts val="0"/>
              </a:spcBef>
              <a:spcAft>
                <a:spcPts val="0"/>
              </a:spcAft>
              <a:buNone/>
            </a:pPr>
            <a:r>
              <a:rPr lang="en" sz="900"/>
              <a:t>    path 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output:</a:t>
            </a:r>
            <a:endParaRPr sz="900"/>
          </a:p>
          <a:p>
            <a:pPr indent="0" lvl="0" marL="0" rtl="0" algn="l">
              <a:spcBef>
                <a:spcPts val="0"/>
              </a:spcBef>
              <a:spcAft>
                <a:spcPts val="0"/>
              </a:spcAft>
              <a:buNone/>
            </a:pPr>
            <a:r>
              <a:rPr lang="en" sz="900"/>
              <a:t>    stdout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cat $y | tr '[a-z]' '[A-Z]'</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rPr lang="en" sz="900"/>
              <a:t>workflow { </a:t>
            </a:r>
            <a:endParaRPr sz="900"/>
          </a:p>
          <a:p>
            <a:pPr indent="0" lvl="0" marL="0" rtl="0" algn="l">
              <a:spcBef>
                <a:spcPts val="0"/>
              </a:spcBef>
              <a:spcAft>
                <a:spcPts val="0"/>
              </a:spcAft>
              <a:buNone/>
            </a:pPr>
            <a:r>
              <a:rPr lang="en" sz="900"/>
              <a:t>greet_out_ch = SPLITLETTERS(greeting_ch)</a:t>
            </a:r>
            <a:endParaRPr sz="900"/>
          </a:p>
          <a:p>
            <a:pPr indent="0" lvl="0" marL="0" rtl="0" algn="l">
              <a:spcBef>
                <a:spcPts val="0"/>
              </a:spcBef>
              <a:spcAft>
                <a:spcPts val="0"/>
              </a:spcAft>
              <a:buNone/>
            </a:pPr>
            <a:r>
              <a:rPr lang="en" sz="900"/>
              <a:t>read_ch = CONVERTTOUPPER(greet_out_ch)</a:t>
            </a:r>
            <a:endParaRPr sz="900"/>
          </a:p>
          <a:p>
            <a:pPr indent="0" lvl="0" marL="0" rtl="0" algn="l">
              <a:spcBef>
                <a:spcPts val="0"/>
              </a:spcBef>
              <a:spcAft>
                <a:spcPts val="0"/>
              </a:spcAft>
              <a:buNone/>
            </a:pPr>
            <a:r>
              <a:rPr lang="en" sz="900"/>
              <a:t>read_ch.view()</a:t>
            </a:r>
            <a:r>
              <a:rPr lang="en" sz="900"/>
              <a:t>}</a:t>
            </a:r>
            <a:endParaRPr sz="900"/>
          </a:p>
          <a:p>
            <a:pPr indent="0" lvl="0" marL="0" rtl="0" algn="l">
              <a:spcBef>
                <a:spcPts val="0"/>
              </a:spcBef>
              <a:spcAft>
                <a:spcPts val="0"/>
              </a:spcAft>
              <a:buNone/>
            </a:pPr>
            <a:r>
              <a:t/>
            </a:r>
            <a:endParaRPr sz="900"/>
          </a:p>
        </p:txBody>
      </p:sp>
      <p:sp>
        <p:nvSpPr>
          <p:cNvPr id="352" name="Google Shape;352;p21"/>
          <p:cNvSpPr/>
          <p:nvPr/>
        </p:nvSpPr>
        <p:spPr>
          <a:xfrm>
            <a:off x="6377425" y="2343150"/>
            <a:ext cx="123300" cy="3387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txBox="1"/>
          <p:nvPr/>
        </p:nvSpPr>
        <p:spPr>
          <a:xfrm>
            <a:off x="6500725" y="2326200"/>
            <a:ext cx="15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Nunito"/>
                <a:ea typeface="Nunito"/>
                <a:cs typeface="Nunito"/>
                <a:sym typeface="Nunito"/>
              </a:rPr>
              <a:t>Script section</a:t>
            </a:r>
            <a:endParaRPr sz="1000">
              <a:solidFill>
                <a:srgbClr val="0000FF"/>
              </a:solidFill>
              <a:latin typeface="Nunito"/>
              <a:ea typeface="Nunito"/>
              <a:cs typeface="Nunito"/>
              <a:sym typeface="Nunito"/>
            </a:endParaRPr>
          </a:p>
        </p:txBody>
      </p:sp>
      <p:sp>
        <p:nvSpPr>
          <p:cNvPr id="354" name="Google Shape;354;p21"/>
          <p:cNvSpPr txBox="1"/>
          <p:nvPr/>
        </p:nvSpPr>
        <p:spPr>
          <a:xfrm>
            <a:off x="730750" y="1973025"/>
            <a:ext cx="27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Currently Nextflow run in DSL2</a:t>
            </a:r>
            <a:endParaRPr>
              <a:latin typeface="Nunito"/>
              <a:ea typeface="Nunito"/>
              <a:cs typeface="Nunito"/>
              <a:sym typeface="Nunito"/>
            </a:endParaRPr>
          </a:p>
        </p:txBody>
      </p:sp>
      <p:sp>
        <p:nvSpPr>
          <p:cNvPr id="355" name="Google Shape;355;p21"/>
          <p:cNvSpPr/>
          <p:nvPr/>
        </p:nvSpPr>
        <p:spPr>
          <a:xfrm>
            <a:off x="5944900" y="1094500"/>
            <a:ext cx="123300" cy="3114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txBox="1"/>
          <p:nvPr/>
        </p:nvSpPr>
        <p:spPr>
          <a:xfrm>
            <a:off x="6068200" y="1080850"/>
            <a:ext cx="15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Nunito"/>
                <a:ea typeface="Nunito"/>
                <a:cs typeface="Nunito"/>
                <a:sym typeface="Nunito"/>
              </a:rPr>
              <a:t>Directives</a:t>
            </a:r>
            <a:endParaRPr sz="1000">
              <a:solidFill>
                <a:srgbClr val="0000FF"/>
              </a:solidFill>
              <a:latin typeface="Nunito"/>
              <a:ea typeface="Nunito"/>
              <a:cs typeface="Nunito"/>
              <a:sym typeface="Nunito"/>
            </a:endParaRPr>
          </a:p>
        </p:txBody>
      </p:sp>
      <p:pic>
        <p:nvPicPr>
          <p:cNvPr id="357" name="Google Shape;357;p21"/>
          <p:cNvPicPr preferRelativeResize="0"/>
          <p:nvPr/>
        </p:nvPicPr>
        <p:blipFill>
          <a:blip r:embed="rId3">
            <a:alphaModFix/>
          </a:blip>
          <a:stretch>
            <a:fillRect/>
          </a:stretch>
        </p:blipFill>
        <p:spPr>
          <a:xfrm>
            <a:off x="163162" y="2495550"/>
            <a:ext cx="3901775" cy="2096000"/>
          </a:xfrm>
          <a:prstGeom prst="rect">
            <a:avLst/>
          </a:prstGeom>
          <a:noFill/>
          <a:ln>
            <a:noFill/>
          </a:ln>
        </p:spPr>
      </p:pic>
      <p:sp>
        <p:nvSpPr>
          <p:cNvPr id="358" name="Google Shape;358;p21"/>
          <p:cNvSpPr txBox="1"/>
          <p:nvPr/>
        </p:nvSpPr>
        <p:spPr>
          <a:xfrm>
            <a:off x="7322750" y="4502825"/>
            <a:ext cx="90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Nunito"/>
                <a:ea typeface="Nunito"/>
                <a:cs typeface="Nunito"/>
                <a:sym typeface="Nunito"/>
              </a:rPr>
              <a:t>Define workflow</a:t>
            </a:r>
            <a:endParaRPr sz="1000">
              <a:solidFill>
                <a:srgbClr val="0000FF"/>
              </a:solidFill>
              <a:latin typeface="Nunito"/>
              <a:ea typeface="Nunito"/>
              <a:cs typeface="Nunito"/>
              <a:sym typeface="Nunito"/>
            </a:endParaRPr>
          </a:p>
        </p:txBody>
      </p:sp>
      <p:sp>
        <p:nvSpPr>
          <p:cNvPr id="359" name="Google Shape;359;p21"/>
          <p:cNvSpPr/>
          <p:nvPr/>
        </p:nvSpPr>
        <p:spPr>
          <a:xfrm>
            <a:off x="7217000" y="4454525"/>
            <a:ext cx="220200" cy="5892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